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8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17F4D7-D250-4854-A74E-46DAFC04187A}" type="datetimeFigureOut">
              <a:rPr lang="ko-KR" altLang="en-US" smtClean="0"/>
              <a:t>2025-04-10</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E7DE16-0168-459F-B81C-9C3CC048568E}" type="slidenum">
              <a:rPr lang="ko-KR" altLang="en-US" smtClean="0"/>
              <a:t>‹#›</a:t>
            </a:fld>
            <a:endParaRPr lang="ko-KR" altLang="en-US"/>
          </a:p>
        </p:txBody>
      </p:sp>
    </p:spTree>
    <p:extLst>
      <p:ext uri="{BB962C8B-B14F-4D97-AF65-F5344CB8AC3E}">
        <p14:creationId xmlns:p14="http://schemas.microsoft.com/office/powerpoint/2010/main" val="227122526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6</a:t>
            </a:fld>
            <a:endParaRPr lang="ko-KR" altLang="en-US"/>
          </a:p>
        </p:txBody>
      </p:sp>
    </p:spTree>
    <p:extLst>
      <p:ext uri="{BB962C8B-B14F-4D97-AF65-F5344CB8AC3E}">
        <p14:creationId xmlns:p14="http://schemas.microsoft.com/office/powerpoint/2010/main" val="4278830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15</a:t>
            </a:fld>
            <a:endParaRPr lang="ko-KR" altLang="en-US"/>
          </a:p>
        </p:txBody>
      </p:sp>
    </p:spTree>
    <p:extLst>
      <p:ext uri="{BB962C8B-B14F-4D97-AF65-F5344CB8AC3E}">
        <p14:creationId xmlns:p14="http://schemas.microsoft.com/office/powerpoint/2010/main" val="447844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16</a:t>
            </a:fld>
            <a:endParaRPr lang="ko-KR" altLang="en-US"/>
          </a:p>
        </p:txBody>
      </p:sp>
    </p:spTree>
    <p:extLst>
      <p:ext uri="{BB962C8B-B14F-4D97-AF65-F5344CB8AC3E}">
        <p14:creationId xmlns:p14="http://schemas.microsoft.com/office/powerpoint/2010/main" val="9840999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17</a:t>
            </a:fld>
            <a:endParaRPr lang="ko-KR" altLang="en-US"/>
          </a:p>
        </p:txBody>
      </p:sp>
    </p:spTree>
    <p:extLst>
      <p:ext uri="{BB962C8B-B14F-4D97-AF65-F5344CB8AC3E}">
        <p14:creationId xmlns:p14="http://schemas.microsoft.com/office/powerpoint/2010/main" val="928853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18</a:t>
            </a:fld>
            <a:endParaRPr lang="ko-KR" altLang="en-US"/>
          </a:p>
        </p:txBody>
      </p:sp>
    </p:spTree>
    <p:extLst>
      <p:ext uri="{BB962C8B-B14F-4D97-AF65-F5344CB8AC3E}">
        <p14:creationId xmlns:p14="http://schemas.microsoft.com/office/powerpoint/2010/main" val="3427169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19</a:t>
            </a:fld>
            <a:endParaRPr lang="ko-KR" altLang="en-US"/>
          </a:p>
        </p:txBody>
      </p:sp>
    </p:spTree>
    <p:extLst>
      <p:ext uri="{BB962C8B-B14F-4D97-AF65-F5344CB8AC3E}">
        <p14:creationId xmlns:p14="http://schemas.microsoft.com/office/powerpoint/2010/main" val="34690010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20</a:t>
            </a:fld>
            <a:endParaRPr lang="ko-KR" altLang="en-US"/>
          </a:p>
        </p:txBody>
      </p:sp>
    </p:spTree>
    <p:extLst>
      <p:ext uri="{BB962C8B-B14F-4D97-AF65-F5344CB8AC3E}">
        <p14:creationId xmlns:p14="http://schemas.microsoft.com/office/powerpoint/2010/main" val="2325321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21</a:t>
            </a:fld>
            <a:endParaRPr lang="ko-KR" altLang="en-US"/>
          </a:p>
        </p:txBody>
      </p:sp>
    </p:spTree>
    <p:extLst>
      <p:ext uri="{BB962C8B-B14F-4D97-AF65-F5344CB8AC3E}">
        <p14:creationId xmlns:p14="http://schemas.microsoft.com/office/powerpoint/2010/main" val="6513955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22</a:t>
            </a:fld>
            <a:endParaRPr lang="ko-KR" altLang="en-US"/>
          </a:p>
        </p:txBody>
      </p:sp>
    </p:spTree>
    <p:extLst>
      <p:ext uri="{BB962C8B-B14F-4D97-AF65-F5344CB8AC3E}">
        <p14:creationId xmlns:p14="http://schemas.microsoft.com/office/powerpoint/2010/main" val="1800054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7</a:t>
            </a:fld>
            <a:endParaRPr lang="ko-KR" altLang="en-US"/>
          </a:p>
        </p:txBody>
      </p:sp>
    </p:spTree>
    <p:extLst>
      <p:ext uri="{BB962C8B-B14F-4D97-AF65-F5344CB8AC3E}">
        <p14:creationId xmlns:p14="http://schemas.microsoft.com/office/powerpoint/2010/main" val="1756455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8</a:t>
            </a:fld>
            <a:endParaRPr lang="ko-KR" altLang="en-US"/>
          </a:p>
        </p:txBody>
      </p:sp>
    </p:spTree>
    <p:extLst>
      <p:ext uri="{BB962C8B-B14F-4D97-AF65-F5344CB8AC3E}">
        <p14:creationId xmlns:p14="http://schemas.microsoft.com/office/powerpoint/2010/main" val="3372979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9</a:t>
            </a:fld>
            <a:endParaRPr lang="ko-KR" altLang="en-US"/>
          </a:p>
        </p:txBody>
      </p:sp>
    </p:spTree>
    <p:extLst>
      <p:ext uri="{BB962C8B-B14F-4D97-AF65-F5344CB8AC3E}">
        <p14:creationId xmlns:p14="http://schemas.microsoft.com/office/powerpoint/2010/main" val="2780954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10</a:t>
            </a:fld>
            <a:endParaRPr lang="ko-KR" altLang="en-US"/>
          </a:p>
        </p:txBody>
      </p:sp>
    </p:spTree>
    <p:extLst>
      <p:ext uri="{BB962C8B-B14F-4D97-AF65-F5344CB8AC3E}">
        <p14:creationId xmlns:p14="http://schemas.microsoft.com/office/powerpoint/2010/main" val="939939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11</a:t>
            </a:fld>
            <a:endParaRPr lang="ko-KR" altLang="en-US"/>
          </a:p>
        </p:txBody>
      </p:sp>
    </p:spTree>
    <p:extLst>
      <p:ext uri="{BB962C8B-B14F-4D97-AF65-F5344CB8AC3E}">
        <p14:creationId xmlns:p14="http://schemas.microsoft.com/office/powerpoint/2010/main" val="523783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12</a:t>
            </a:fld>
            <a:endParaRPr lang="ko-KR" altLang="en-US"/>
          </a:p>
        </p:txBody>
      </p:sp>
    </p:spTree>
    <p:extLst>
      <p:ext uri="{BB962C8B-B14F-4D97-AF65-F5344CB8AC3E}">
        <p14:creationId xmlns:p14="http://schemas.microsoft.com/office/powerpoint/2010/main" val="468748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13</a:t>
            </a:fld>
            <a:endParaRPr lang="ko-KR" altLang="en-US"/>
          </a:p>
        </p:txBody>
      </p:sp>
    </p:spTree>
    <p:extLst>
      <p:ext uri="{BB962C8B-B14F-4D97-AF65-F5344CB8AC3E}">
        <p14:creationId xmlns:p14="http://schemas.microsoft.com/office/powerpoint/2010/main" val="2045495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8CE7DE16-0168-459F-B81C-9C3CC048568E}" type="slidenum">
              <a:rPr lang="ko-KR" altLang="en-US" smtClean="0"/>
              <a:t>14</a:t>
            </a:fld>
            <a:endParaRPr lang="ko-KR" altLang="en-US"/>
          </a:p>
        </p:txBody>
      </p:sp>
    </p:spTree>
    <p:extLst>
      <p:ext uri="{BB962C8B-B14F-4D97-AF65-F5344CB8AC3E}">
        <p14:creationId xmlns:p14="http://schemas.microsoft.com/office/powerpoint/2010/main" val="3544901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BA0E9CF-BFF1-B5E8-0994-408D1C13948C}"/>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D34A7D6B-D45F-D99B-1842-FEB4DB761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BA467E7D-48F4-4B38-A055-DC18823ADD6C}"/>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4CAD68EE-2F92-E413-ED84-9920001D0E7D}"/>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172B9BE-196B-5328-D65C-A10A2C4A60A0}"/>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126615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A201BA6-4440-87C6-8285-8F382B303F8E}"/>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6F461162-73AC-A550-6102-2627DC8B2D58}"/>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F5B12F68-8D17-4BB6-C2ED-F62C227BC04E}"/>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D931C437-EE50-8E3F-2D4C-818B6D2CEF6A}"/>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7489F34F-0B1B-9C55-D5C0-7CF8BFDD86E3}"/>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370401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CA42EC91-7C5B-D414-C00C-038D2611CEB6}"/>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5196790C-172F-CF9B-0F8E-5D48218B077F}"/>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7BDDB0D9-F8F2-394A-B2FD-F3383EFEEFE2}"/>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5A92D1A2-68CB-B258-B953-50068C1DB628}"/>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112AF93-052A-BF06-0B5A-F5E6FE4E5ACB}"/>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1103261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E8B0CA4-D5A1-E257-E0F4-FC588997BDC3}"/>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73273647-1F42-E27B-721E-4C9A1EA096A9}"/>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2D3BB617-7DBF-9076-E2FF-0D6FA020F94B}"/>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4769B85D-2602-6587-586B-4F32B6ECDF8D}"/>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E0FABA2C-B51F-5B3D-5949-46466283267D}"/>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69914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C32EEF8-993B-0D73-DFB7-703B5A34A734}"/>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08D2C916-D2FE-0E13-C008-EE54995A74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8A73A402-0E0C-6568-F039-8E618C80EAD7}"/>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876B3BA0-FF63-A931-2F63-41CFCC8C3B92}"/>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D460CB89-BFE5-EC25-01B6-FEFF8A717AC5}"/>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315517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6F5C0A3-FFD3-E140-E9FB-8401289D7151}"/>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D56B9C0D-E302-858A-F5EA-532871D8C609}"/>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BC427642-0602-3F9B-F828-991E50095AE2}"/>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0D9A989A-D9D6-8D43-4A90-F9F9D49D479A}"/>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6" name="바닥글 개체 틀 5">
            <a:extLst>
              <a:ext uri="{FF2B5EF4-FFF2-40B4-BE49-F238E27FC236}">
                <a16:creationId xmlns:a16="http://schemas.microsoft.com/office/drawing/2014/main" id="{62D0F4DE-7AF5-1E86-9490-D4EE7AB057C3}"/>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DE83E674-2BC5-8529-3531-F3D1E07695C0}"/>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426811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EEB982C-7D14-6F29-C5EE-7AC9CA51F8C6}"/>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2CBF8DD5-3CF9-839A-BD9A-A3E8A9CFF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B593E697-D767-DAB7-3BDD-2CAB2AEF28C8}"/>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89D4DD94-A35F-44E9-FB36-F162B0B711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D678951F-50A5-6467-535C-2BF8967C192F}"/>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15604A18-0E13-DCE6-09DC-B4F37B4B1C68}"/>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8" name="바닥글 개체 틀 7">
            <a:extLst>
              <a:ext uri="{FF2B5EF4-FFF2-40B4-BE49-F238E27FC236}">
                <a16:creationId xmlns:a16="http://schemas.microsoft.com/office/drawing/2014/main" id="{D027F0B3-0099-556D-84AD-813A8CCA4E25}"/>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D1E14709-E239-44EF-0FA6-373CF68C7688}"/>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391984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E9A64764-E8D8-3627-644A-E885A90F2268}"/>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278ACF3A-D419-9DD6-4BD0-E9D223251302}"/>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4" name="바닥글 개체 틀 3">
            <a:extLst>
              <a:ext uri="{FF2B5EF4-FFF2-40B4-BE49-F238E27FC236}">
                <a16:creationId xmlns:a16="http://schemas.microsoft.com/office/drawing/2014/main" id="{35843563-D084-B372-8DAC-E1F80EF66B26}"/>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739B2422-3D4E-785C-8316-965048575CA8}"/>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151233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23FEEBD6-5E34-7D63-21A6-306C0FC74411}"/>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3" name="바닥글 개체 틀 2">
            <a:extLst>
              <a:ext uri="{FF2B5EF4-FFF2-40B4-BE49-F238E27FC236}">
                <a16:creationId xmlns:a16="http://schemas.microsoft.com/office/drawing/2014/main" id="{1502ABB4-AA89-AA36-09D1-52B02F69CC57}"/>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231BDC30-1741-BC6A-7BD9-905DAE459653}"/>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309130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B9AD568-1F9F-1E7E-7213-AC5F8F04605D}"/>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56159690-476F-7BD1-E905-B3DA93179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7ADDABAC-AD2E-7451-5B3F-B1C2A645F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A16EA4BB-8E20-9254-E8D3-56C5D4EAEF51}"/>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6" name="바닥글 개체 틀 5">
            <a:extLst>
              <a:ext uri="{FF2B5EF4-FFF2-40B4-BE49-F238E27FC236}">
                <a16:creationId xmlns:a16="http://schemas.microsoft.com/office/drawing/2014/main" id="{F52988F1-DF7F-0342-6E21-98D605DDFA77}"/>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3BE4FD2-6282-816A-0B9A-1D715F42F49F}"/>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223869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AD2231D-1574-FCF0-ACA5-891B00B8613B}"/>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87F65323-7E98-CD9E-6CFE-9B610558F2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55D79995-D932-3C5F-0E92-63085C8C4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8A70BF12-388D-D111-58CB-E7517138A5D9}"/>
              </a:ext>
            </a:extLst>
          </p:cNvPr>
          <p:cNvSpPr>
            <a:spLocks noGrp="1"/>
          </p:cNvSpPr>
          <p:nvPr>
            <p:ph type="dt" sz="half" idx="10"/>
          </p:nvPr>
        </p:nvSpPr>
        <p:spPr/>
        <p:txBody>
          <a:bodyPr/>
          <a:lstStyle/>
          <a:p>
            <a:fld id="{72BA2DAC-4DE2-4690-861F-BCD3EB8D812E}" type="datetimeFigureOut">
              <a:rPr lang="ko-KR" altLang="en-US" smtClean="0"/>
              <a:t>2025-04-10</a:t>
            </a:fld>
            <a:endParaRPr lang="ko-KR" altLang="en-US"/>
          </a:p>
        </p:txBody>
      </p:sp>
      <p:sp>
        <p:nvSpPr>
          <p:cNvPr id="6" name="바닥글 개체 틀 5">
            <a:extLst>
              <a:ext uri="{FF2B5EF4-FFF2-40B4-BE49-F238E27FC236}">
                <a16:creationId xmlns:a16="http://schemas.microsoft.com/office/drawing/2014/main" id="{216B925E-53F4-ECBC-FE44-10A9B15045DD}"/>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F69CF08A-36BD-42F2-E649-F6D2293F52C0}"/>
              </a:ext>
            </a:extLst>
          </p:cNvPr>
          <p:cNvSpPr>
            <a:spLocks noGrp="1"/>
          </p:cNvSpPr>
          <p:nvPr>
            <p:ph type="sldNum" sz="quarter" idx="12"/>
          </p:nvPr>
        </p:nvSpPr>
        <p:spPr/>
        <p:txBody>
          <a:body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2056836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420CB876-B525-A6B8-BE24-E212AF1139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660FA3F5-6265-196C-BDB9-71FAC263DA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C1F27FE1-8564-DFB7-CE05-7D7CE83F51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A2DAC-4DE2-4690-861F-BCD3EB8D812E}" type="datetimeFigureOut">
              <a:rPr lang="ko-KR" altLang="en-US" smtClean="0"/>
              <a:t>2025-04-10</a:t>
            </a:fld>
            <a:endParaRPr lang="ko-KR" altLang="en-US"/>
          </a:p>
        </p:txBody>
      </p:sp>
      <p:sp>
        <p:nvSpPr>
          <p:cNvPr id="5" name="바닥글 개체 틀 4">
            <a:extLst>
              <a:ext uri="{FF2B5EF4-FFF2-40B4-BE49-F238E27FC236}">
                <a16:creationId xmlns:a16="http://schemas.microsoft.com/office/drawing/2014/main" id="{DDDA3323-E59D-3D88-0B31-16BA311BC0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CBA777BD-05DD-DDE0-E3EA-551A769693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CC58F-7909-493F-AF86-B9C4FC467469}" type="slidenum">
              <a:rPr lang="ko-KR" altLang="en-US" smtClean="0"/>
              <a:t>‹#›</a:t>
            </a:fld>
            <a:endParaRPr lang="ko-KR" altLang="en-US"/>
          </a:p>
        </p:txBody>
      </p:sp>
    </p:spTree>
    <p:extLst>
      <p:ext uri="{BB962C8B-B14F-4D97-AF65-F5344CB8AC3E}">
        <p14:creationId xmlns:p14="http://schemas.microsoft.com/office/powerpoint/2010/main" val="2696009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hyperlink" Target="mailto:nya100@naver.com" TargetMode="Externa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36816E7-3906-523F-38D5-64D59E756F3F}"/>
              </a:ext>
            </a:extLst>
          </p:cNvPr>
          <p:cNvSpPr>
            <a:spLocks noGrp="1"/>
          </p:cNvSpPr>
          <p:nvPr>
            <p:ph type="ctrTitle"/>
          </p:nvPr>
        </p:nvSpPr>
        <p:spPr/>
        <p:txBody>
          <a:bodyPr/>
          <a:lstStyle/>
          <a:p>
            <a:r>
              <a:rPr lang="ko-KR" altLang="en-US" dirty="0"/>
              <a:t>테스트 </a:t>
            </a:r>
            <a:r>
              <a:rPr lang="ko-KR" altLang="en-US" dirty="0" err="1"/>
              <a:t>ㅁㄴㅇㅁㄴㅇㅁㄴㅇㅁㄴㅇㅁㄴㅇ해본</a:t>
            </a:r>
            <a:r>
              <a:rPr lang="ko-KR" altLang="en-US" dirty="0"/>
              <a:t> 코드</a:t>
            </a:r>
          </a:p>
        </p:txBody>
      </p:sp>
      <p:sp>
        <p:nvSpPr>
          <p:cNvPr id="3" name="부제목 2">
            <a:extLst>
              <a:ext uri="{FF2B5EF4-FFF2-40B4-BE49-F238E27FC236}">
                <a16:creationId xmlns:a16="http://schemas.microsoft.com/office/drawing/2014/main" id="{EF30508D-FC30-6DE4-6F5F-D4035172754B}"/>
              </a:ext>
            </a:extLst>
          </p:cNvPr>
          <p:cNvSpPr>
            <a:spLocks noGrp="1"/>
          </p:cNvSpPr>
          <p:nvPr>
            <p:ph type="subTitle" idx="1"/>
          </p:nvPr>
        </p:nvSpPr>
        <p:spPr/>
        <p:txBody>
          <a:bodyPr/>
          <a:lstStyle/>
          <a:p>
            <a:r>
              <a:rPr lang="ko-KR" altLang="en-US"/>
              <a:t>ㅁㄴㅇㅁㄴㅇㅁㄴㅇㄴㅁㅁㄴㅇㅁ렁히ㅏㄴ어히ㅏㄴ어힌아ㅓ하ㅣㅇㅁㄴㅁㄴㅇㅁㄴㅇㅁㄴㅇㄴㅁㅇㄴㅁㅇㅁㄴㅇㅁㄴㅇ</a:t>
            </a:r>
            <a:endParaRPr lang="ko-KR" altLang="en-US" dirty="0"/>
          </a:p>
        </p:txBody>
      </p:sp>
    </p:spTree>
    <p:extLst>
      <p:ext uri="{BB962C8B-B14F-4D97-AF65-F5344CB8AC3E}">
        <p14:creationId xmlns:p14="http://schemas.microsoft.com/office/powerpoint/2010/main" val="2627283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97AE42A-10E6-18A7-C445-2F00BD58744E}"/>
              </a:ext>
            </a:extLst>
          </p:cNvPr>
          <p:cNvSpPr txBox="1"/>
          <p:nvPr/>
        </p:nvSpPr>
        <p:spPr>
          <a:xfrm>
            <a:off x="699798" y="716719"/>
            <a:ext cx="8537508" cy="5424562"/>
          </a:xfrm>
          <a:prstGeom prst="rect">
            <a:avLst/>
          </a:prstGeom>
          <a:noFill/>
        </p:spPr>
        <p:txBody>
          <a:bodyPr wrap="square">
            <a:spAutoFit/>
          </a:bodyPr>
          <a:lstStyle/>
          <a:p>
            <a:r>
              <a:rPr lang="en-US" altLang="ko-KR" sz="1050" dirty="0"/>
              <a:t>&lt;and&gt;</a:t>
            </a:r>
          </a:p>
          <a:p>
            <a:endParaRPr lang="en-US" altLang="ko-KR" sz="1050" dirty="0"/>
          </a:p>
          <a:p>
            <a:r>
              <a:rPr lang="en-US" altLang="ko-KR" sz="1050" dirty="0"/>
              <a:t>  &lt;not&gt;</a:t>
            </a:r>
          </a:p>
          <a:p>
            <a:r>
              <a:rPr lang="en-US" altLang="ko-KR" sz="1050" dirty="0"/>
              <a:t>    &lt;equal&gt;</a:t>
            </a:r>
          </a:p>
          <a:p>
            <a:r>
              <a:rPr lang="en-US" altLang="ko-KR" sz="1050" dirty="0"/>
              <a:t>      &lt;</a:t>
            </a:r>
            <a:r>
              <a:rPr lang="en-US" altLang="ko-KR" sz="1050" dirty="0" err="1"/>
              <a:t>evtSrcFileExt</a:t>
            </a:r>
            <a:r>
              <a:rPr lang="en-US" altLang="ko-KR" sz="1050" dirty="0"/>
              <a:t> /&gt;</a:t>
            </a:r>
          </a:p>
          <a:p>
            <a:r>
              <a:rPr lang="en-US" altLang="ko-KR" sz="1050" dirty="0"/>
              <a:t>      &lt;string value="" /&gt;</a:t>
            </a:r>
          </a:p>
          <a:p>
            <a:r>
              <a:rPr lang="en-US" altLang="ko-KR" sz="1050" dirty="0"/>
              <a:t>    &lt;/equal&gt;</a:t>
            </a:r>
          </a:p>
          <a:p>
            <a:r>
              <a:rPr lang="en-US" altLang="ko-KR" sz="1050" dirty="0"/>
              <a:t>  &lt;/not&gt;</a:t>
            </a:r>
          </a:p>
          <a:p>
            <a:endParaRPr lang="en-US" altLang="ko-KR" sz="1050" dirty="0"/>
          </a:p>
          <a:p>
            <a:r>
              <a:rPr lang="en-US" altLang="ko-KR" sz="1050" dirty="0"/>
              <a:t>  &lt;not&gt;</a:t>
            </a:r>
          </a:p>
          <a:p>
            <a:r>
              <a:rPr lang="en-US" altLang="ko-KR" sz="1050" dirty="0"/>
              <a:t>    &lt;in op="like" match="any"&gt;</a:t>
            </a:r>
          </a:p>
          <a:p>
            <a:r>
              <a:rPr lang="en-US" altLang="ko-KR" sz="1050" dirty="0"/>
              <a:t>      &lt;</a:t>
            </a:r>
            <a:r>
              <a:rPr lang="en-US" altLang="ko-KR" sz="1050" dirty="0" err="1"/>
              <a:t>evtSrcFilePath</a:t>
            </a:r>
            <a:r>
              <a:rPr lang="en-US" altLang="ko-KR" sz="1050" dirty="0"/>
              <a:t> /&gt;</a:t>
            </a:r>
          </a:p>
          <a:p>
            <a:r>
              <a:rPr lang="en-US" altLang="ko-KR" sz="1050" dirty="0"/>
              <a:t>      &lt;list&gt;</a:t>
            </a:r>
          </a:p>
          <a:p>
            <a:r>
              <a:rPr lang="en-US" altLang="ko-KR" sz="1050" dirty="0"/>
              <a:t>        &lt;string value="%\</a:t>
            </a:r>
            <a:r>
              <a:rPr lang="en-US" altLang="ko-KR" sz="1050" dirty="0" err="1"/>
              <a:t>appdata</a:t>
            </a:r>
            <a:r>
              <a:rPr lang="en-US" altLang="ko-KR" sz="1050" dirty="0"/>
              <a:t>\roaming\%" /&gt;</a:t>
            </a:r>
          </a:p>
          <a:p>
            <a:r>
              <a:rPr lang="en-US" altLang="ko-KR" sz="1050" dirty="0"/>
              <a:t>        &lt;string value="%\</a:t>
            </a:r>
            <a:r>
              <a:rPr lang="en-US" altLang="ko-KR" sz="1050" dirty="0" err="1"/>
              <a:t>appdata</a:t>
            </a:r>
            <a:r>
              <a:rPr lang="en-US" altLang="ko-KR" sz="1050" dirty="0"/>
              <a:t>\local\%" /&gt;</a:t>
            </a:r>
          </a:p>
          <a:p>
            <a:r>
              <a:rPr lang="en-US" altLang="ko-KR" sz="1050" dirty="0"/>
              <a:t>        &lt;string value="%\</a:t>
            </a:r>
            <a:r>
              <a:rPr lang="en-US" altLang="ko-KR" sz="1050" dirty="0" err="1"/>
              <a:t>appdata</a:t>
            </a:r>
            <a:r>
              <a:rPr lang="en-US" altLang="ko-KR" sz="1050" dirty="0"/>
              <a:t>\</a:t>
            </a:r>
            <a:r>
              <a:rPr lang="en-US" altLang="ko-KR" sz="1050" dirty="0" err="1"/>
              <a:t>locallow</a:t>
            </a:r>
            <a:r>
              <a:rPr lang="en-US" altLang="ko-KR" sz="1050" dirty="0"/>
              <a:t>\%" /&gt;</a:t>
            </a:r>
          </a:p>
          <a:p>
            <a:r>
              <a:rPr lang="en-US" altLang="ko-KR" sz="1050" dirty="0"/>
              <a:t>        &lt;string value="%\prefetch\%" /&gt;</a:t>
            </a:r>
          </a:p>
          <a:p>
            <a:r>
              <a:rPr lang="en-US" altLang="ko-KR" sz="1050" dirty="0"/>
              <a:t>        &lt;string value="%\windows\%" /&gt;</a:t>
            </a:r>
          </a:p>
          <a:p>
            <a:r>
              <a:rPr lang="en-US" altLang="ko-KR" sz="1050" dirty="0"/>
              <a:t>        &lt;string value="%\program files (x86)\</a:t>
            </a:r>
            <a:r>
              <a:rPr lang="en-US" altLang="ko-KR" sz="1050" dirty="0" err="1"/>
              <a:t>kakao</a:t>
            </a:r>
            <a:r>
              <a:rPr lang="en-US" altLang="ko-KR" sz="1050" dirty="0"/>
              <a:t>\%" /&gt;</a:t>
            </a:r>
          </a:p>
          <a:p>
            <a:r>
              <a:rPr lang="en-US" altLang="ko-KR" sz="1050" dirty="0"/>
              <a:t>      &lt;/list&gt;</a:t>
            </a:r>
          </a:p>
          <a:p>
            <a:r>
              <a:rPr lang="en-US" altLang="ko-KR" sz="1050" dirty="0"/>
              <a:t>    &lt;/in&gt;</a:t>
            </a:r>
          </a:p>
          <a:p>
            <a:r>
              <a:rPr lang="en-US" altLang="ko-KR" sz="1050" dirty="0"/>
              <a:t>  &lt;/not&gt;</a:t>
            </a:r>
          </a:p>
          <a:p>
            <a:r>
              <a:rPr lang="en-US" altLang="ko-KR" sz="1050" dirty="0"/>
              <a:t>  &lt;in&gt;</a:t>
            </a:r>
          </a:p>
          <a:p>
            <a:r>
              <a:rPr lang="en-US" altLang="ko-KR" sz="1050" dirty="0"/>
              <a:t>    &lt;</a:t>
            </a:r>
            <a:r>
              <a:rPr lang="en-US" altLang="ko-KR" sz="1050" dirty="0" err="1"/>
              <a:t>curProcessImageName</a:t>
            </a:r>
            <a:r>
              <a:rPr lang="en-US" altLang="ko-KR" sz="1050" dirty="0"/>
              <a:t> /&gt;</a:t>
            </a:r>
          </a:p>
          <a:p>
            <a:r>
              <a:rPr lang="en-US" altLang="ko-KR" sz="1050" dirty="0"/>
              <a:t>    &lt;list&gt;</a:t>
            </a:r>
          </a:p>
          <a:p>
            <a:r>
              <a:rPr lang="en-US" altLang="ko-KR" sz="1050" dirty="0"/>
              <a:t>      &lt;string value="KakaoTalk.exe" /&gt;</a:t>
            </a:r>
          </a:p>
          <a:p>
            <a:r>
              <a:rPr lang="en-US" altLang="ko-KR" sz="1050" dirty="0"/>
              <a:t>    &lt;/list&gt;</a:t>
            </a:r>
          </a:p>
          <a:p>
            <a:r>
              <a:rPr lang="en-US" altLang="ko-KR" sz="1050" dirty="0"/>
              <a:t>  &lt;/in&gt;</a:t>
            </a:r>
          </a:p>
          <a:p>
            <a:r>
              <a:rPr lang="en-US" altLang="ko-KR" sz="1050" dirty="0"/>
              <a:t>  &lt;equal&gt;</a:t>
            </a:r>
          </a:p>
          <a:p>
            <a:r>
              <a:rPr lang="en-US" altLang="ko-KR" sz="1050" dirty="0"/>
              <a:t>    &lt;</a:t>
            </a:r>
            <a:r>
              <a:rPr lang="en-US" altLang="ko-KR" sz="1050" dirty="0" err="1"/>
              <a:t>evtOperationType</a:t>
            </a:r>
            <a:r>
              <a:rPr lang="en-US" altLang="ko-KR" sz="1050" dirty="0"/>
              <a:t> /&gt;</a:t>
            </a:r>
          </a:p>
          <a:p>
            <a:r>
              <a:rPr lang="en-US" altLang="ko-KR" sz="1050" dirty="0"/>
              <a:t>    &lt;</a:t>
            </a:r>
            <a:r>
              <a:rPr lang="en-US" altLang="ko-KR" sz="1050" dirty="0" err="1"/>
              <a:t>constOpFileRead</a:t>
            </a:r>
            <a:r>
              <a:rPr lang="en-US" altLang="ko-KR" sz="1050" dirty="0"/>
              <a:t> /&gt;</a:t>
            </a:r>
          </a:p>
          <a:p>
            <a:r>
              <a:rPr lang="en-US" altLang="ko-KR" sz="1050" dirty="0"/>
              <a:t>  &lt;/equal&gt;</a:t>
            </a:r>
          </a:p>
          <a:p>
            <a:r>
              <a:rPr lang="en-US" altLang="ko-KR" sz="1050" dirty="0"/>
              <a:t>&lt;/and&gt;</a:t>
            </a:r>
            <a:endParaRPr lang="ko-KR" altLang="en-US" sz="1050" dirty="0"/>
          </a:p>
        </p:txBody>
      </p:sp>
      <p:pic>
        <p:nvPicPr>
          <p:cNvPr id="17" name="그림 16">
            <a:extLst>
              <a:ext uri="{FF2B5EF4-FFF2-40B4-BE49-F238E27FC236}">
                <a16:creationId xmlns:a16="http://schemas.microsoft.com/office/drawing/2014/main" id="{2FF80DF1-5CCD-B7E6-F1E2-749652C56CE9}"/>
              </a:ext>
            </a:extLst>
          </p:cNvPr>
          <p:cNvPicPr>
            <a:picLocks noChangeAspect="1"/>
          </p:cNvPicPr>
          <p:nvPr/>
        </p:nvPicPr>
        <p:blipFill>
          <a:blip r:embed="rId3"/>
          <a:stretch>
            <a:fillRect/>
          </a:stretch>
        </p:blipFill>
        <p:spPr>
          <a:xfrm>
            <a:off x="3227294" y="4576937"/>
            <a:ext cx="8901954" cy="1910382"/>
          </a:xfrm>
          <a:prstGeom prst="rect">
            <a:avLst/>
          </a:prstGeom>
        </p:spPr>
      </p:pic>
      <p:sp>
        <p:nvSpPr>
          <p:cNvPr id="8" name="직사각형 7">
            <a:extLst>
              <a:ext uri="{FF2B5EF4-FFF2-40B4-BE49-F238E27FC236}">
                <a16:creationId xmlns:a16="http://schemas.microsoft.com/office/drawing/2014/main" id="{A2190DEB-0ED1-AF30-B758-D2410E954E46}"/>
              </a:ext>
            </a:extLst>
          </p:cNvPr>
          <p:cNvSpPr/>
          <p:nvPr/>
        </p:nvSpPr>
        <p:spPr>
          <a:xfrm>
            <a:off x="3463760" y="5338798"/>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10.</a:t>
            </a:r>
            <a:r>
              <a:rPr lang="ko-KR" altLang="en-US" dirty="0">
                <a:solidFill>
                  <a:srgbClr val="000000"/>
                </a:solidFill>
                <a:highlight>
                  <a:srgbClr val="FDFDFD"/>
                </a:highlight>
                <a:latin typeface="noto"/>
              </a:rPr>
              <a:t> </a:t>
            </a:r>
            <a:r>
              <a:rPr lang="en-US" altLang="ko-KR" dirty="0" err="1">
                <a:solidFill>
                  <a:srgbClr val="000000"/>
                </a:solidFill>
                <a:highlight>
                  <a:srgbClr val="FDFDFD"/>
                </a:highlight>
                <a:latin typeface="noto"/>
              </a:rPr>
              <a:t>Kakatalk</a:t>
            </a:r>
            <a:r>
              <a:rPr lang="ko-KR" altLang="en-US" dirty="0">
                <a:solidFill>
                  <a:srgbClr val="000000"/>
                </a:solidFill>
                <a:highlight>
                  <a:srgbClr val="FDFDFD"/>
                </a:highlight>
                <a:latin typeface="noto"/>
              </a:rPr>
              <a:t>을 이용한 파일 업로드</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9" name="직사각형 8">
            <a:extLst>
              <a:ext uri="{FF2B5EF4-FFF2-40B4-BE49-F238E27FC236}">
                <a16:creationId xmlns:a16="http://schemas.microsoft.com/office/drawing/2014/main" id="{BE8CB540-7667-DE07-EE16-0E35F61AC4A3}"/>
              </a:ext>
            </a:extLst>
          </p:cNvPr>
          <p:cNvSpPr/>
          <p:nvPr/>
        </p:nvSpPr>
        <p:spPr>
          <a:xfrm>
            <a:off x="1048871" y="2868706"/>
            <a:ext cx="3352800" cy="80682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0" name="직선 화살표 연결선 9">
            <a:extLst>
              <a:ext uri="{FF2B5EF4-FFF2-40B4-BE49-F238E27FC236}">
                <a16:creationId xmlns:a16="http://schemas.microsoft.com/office/drawing/2014/main" id="{38C8AC55-87AF-0019-E7F4-9612772D4F97}"/>
              </a:ext>
            </a:extLst>
          </p:cNvPr>
          <p:cNvCxnSpPr>
            <a:cxnSpLocks/>
          </p:cNvCxnSpPr>
          <p:nvPr/>
        </p:nvCxnSpPr>
        <p:spPr>
          <a:xfrm>
            <a:off x="4401671" y="3182471"/>
            <a:ext cx="1285337"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C5D25FE-930C-A7D3-680D-628ACD19E694}"/>
              </a:ext>
            </a:extLst>
          </p:cNvPr>
          <p:cNvSpPr txBox="1"/>
          <p:nvPr/>
        </p:nvSpPr>
        <p:spPr>
          <a:xfrm>
            <a:off x="5907741" y="2988816"/>
            <a:ext cx="5764306" cy="307777"/>
          </a:xfrm>
          <a:prstGeom prst="rect">
            <a:avLst/>
          </a:prstGeom>
          <a:noFill/>
        </p:spPr>
        <p:txBody>
          <a:bodyPr wrap="square" rtlCol="0">
            <a:spAutoFit/>
          </a:bodyPr>
          <a:lstStyle/>
          <a:p>
            <a:r>
              <a:rPr lang="ko-KR" altLang="en-US" sz="1400" dirty="0">
                <a:solidFill>
                  <a:srgbClr val="000000"/>
                </a:solidFill>
                <a:highlight>
                  <a:srgbClr val="FDFDFD"/>
                </a:highlight>
                <a:latin typeface="noto"/>
              </a:rPr>
              <a:t>기본 </a:t>
            </a:r>
            <a:r>
              <a:rPr lang="ko-KR" altLang="en-US" sz="1400" dirty="0" err="1">
                <a:solidFill>
                  <a:srgbClr val="000000"/>
                </a:solidFill>
                <a:highlight>
                  <a:srgbClr val="FDFDFD"/>
                </a:highlight>
                <a:latin typeface="noto"/>
              </a:rPr>
              <a:t>예외시킬</a:t>
            </a:r>
            <a:r>
              <a:rPr lang="ko-KR" altLang="en-US" sz="1400" dirty="0">
                <a:solidFill>
                  <a:srgbClr val="000000"/>
                </a:solidFill>
                <a:highlight>
                  <a:srgbClr val="FDFDFD"/>
                </a:highlight>
                <a:latin typeface="noto"/>
              </a:rPr>
              <a:t> 경로이고 추가하고 싶은 프로세스의</a:t>
            </a:r>
            <a:r>
              <a:rPr lang="en-US" altLang="ko-KR" sz="1400" dirty="0">
                <a:solidFill>
                  <a:srgbClr val="000000"/>
                </a:solidFill>
                <a:highlight>
                  <a:srgbClr val="FDFDFD"/>
                </a:highlight>
                <a:latin typeface="noto"/>
              </a:rPr>
              <a:t> </a:t>
            </a:r>
            <a:r>
              <a:rPr lang="ko-KR" altLang="en-US" sz="1400" dirty="0">
                <a:solidFill>
                  <a:srgbClr val="000000"/>
                </a:solidFill>
                <a:highlight>
                  <a:srgbClr val="FDFDFD"/>
                </a:highlight>
                <a:latin typeface="noto"/>
              </a:rPr>
              <a:t>경로 추가</a:t>
            </a:r>
            <a:endParaRPr lang="en-US" altLang="ko-KR" sz="1400" dirty="0">
              <a:solidFill>
                <a:srgbClr val="000000"/>
              </a:solidFill>
              <a:highlight>
                <a:srgbClr val="FDFDFD"/>
              </a:highlight>
              <a:latin typeface="noto"/>
            </a:endParaRPr>
          </a:p>
        </p:txBody>
      </p:sp>
      <p:pic>
        <p:nvPicPr>
          <p:cNvPr id="15" name="그림 14">
            <a:extLst>
              <a:ext uri="{FF2B5EF4-FFF2-40B4-BE49-F238E27FC236}">
                <a16:creationId xmlns:a16="http://schemas.microsoft.com/office/drawing/2014/main" id="{5D2C8B01-67DC-F924-CA22-DB0E7712FA41}"/>
              </a:ext>
            </a:extLst>
          </p:cNvPr>
          <p:cNvPicPr>
            <a:picLocks noChangeAspect="1"/>
          </p:cNvPicPr>
          <p:nvPr/>
        </p:nvPicPr>
        <p:blipFill>
          <a:blip r:embed="rId4"/>
          <a:stretch>
            <a:fillRect/>
          </a:stretch>
        </p:blipFill>
        <p:spPr>
          <a:xfrm>
            <a:off x="6665357" y="936041"/>
            <a:ext cx="3397425" cy="1657435"/>
          </a:xfrm>
          <a:prstGeom prst="rect">
            <a:avLst/>
          </a:prstGeom>
        </p:spPr>
      </p:pic>
      <p:sp>
        <p:nvSpPr>
          <p:cNvPr id="18" name="직사각형 17">
            <a:extLst>
              <a:ext uri="{FF2B5EF4-FFF2-40B4-BE49-F238E27FC236}">
                <a16:creationId xmlns:a16="http://schemas.microsoft.com/office/drawing/2014/main" id="{4E7F8D97-2A7B-85E1-816E-954997502A18}"/>
              </a:ext>
            </a:extLst>
          </p:cNvPr>
          <p:cNvSpPr/>
          <p:nvPr/>
        </p:nvSpPr>
        <p:spPr>
          <a:xfrm>
            <a:off x="3463759" y="6240206"/>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216959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96721153-9BD2-D084-FE0E-526F67B654E7}"/>
              </a:ext>
            </a:extLst>
          </p:cNvPr>
          <p:cNvPicPr>
            <a:picLocks noChangeAspect="1"/>
          </p:cNvPicPr>
          <p:nvPr/>
        </p:nvPicPr>
        <p:blipFill>
          <a:blip r:embed="rId3"/>
          <a:stretch>
            <a:fillRect/>
          </a:stretch>
        </p:blipFill>
        <p:spPr>
          <a:xfrm>
            <a:off x="699798" y="4780276"/>
            <a:ext cx="10456506" cy="1361005"/>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699798" y="716719"/>
            <a:ext cx="8537508" cy="3754874"/>
          </a:xfrm>
          <a:prstGeom prst="rect">
            <a:avLst/>
          </a:prstGeom>
          <a:noFill/>
        </p:spPr>
        <p:txBody>
          <a:bodyPr wrap="square">
            <a:spAutoFit/>
          </a:bodyPr>
          <a:lstStyle/>
          <a:p>
            <a:r>
              <a:rPr lang="en-US" altLang="ko-KR" sz="1400" dirty="0"/>
              <a:t>&lt;and&gt;</a:t>
            </a:r>
          </a:p>
          <a:p>
            <a:r>
              <a:rPr lang="en-US" altLang="ko-KR" sz="1400" dirty="0"/>
              <a:t>&lt;or&gt;</a:t>
            </a:r>
          </a:p>
          <a:p>
            <a:r>
              <a:rPr lang="en-US" altLang="ko-KR" sz="1400" dirty="0"/>
              <a:t>  &lt;like expr="Firefox Setup%"&gt;</a:t>
            </a:r>
          </a:p>
          <a:p>
            <a:r>
              <a:rPr lang="en-US" altLang="ko-KR" sz="1400" dirty="0"/>
              <a:t>    &lt;</a:t>
            </a:r>
            <a:r>
              <a:rPr lang="en-US" altLang="ko-KR" sz="1400" dirty="0" err="1"/>
              <a:t>curProcessImageName</a:t>
            </a:r>
            <a:r>
              <a:rPr lang="en-US" altLang="ko-KR" sz="1400" dirty="0"/>
              <a:t> /&gt;</a:t>
            </a:r>
          </a:p>
          <a:p>
            <a:r>
              <a:rPr lang="en-US" altLang="ko-KR" sz="1400" dirty="0"/>
              <a:t>  &lt;/like&gt;</a:t>
            </a:r>
          </a:p>
          <a:p>
            <a:r>
              <a:rPr lang="en-US" altLang="ko-KR" sz="1400" dirty="0"/>
              <a:t>  &lt;like expr="Firefox20Setup%"&gt;</a:t>
            </a:r>
          </a:p>
          <a:p>
            <a:r>
              <a:rPr lang="en-US" altLang="ko-KR" sz="1400" dirty="0"/>
              <a:t>    &lt;</a:t>
            </a:r>
            <a:r>
              <a:rPr lang="en-US" altLang="ko-KR" sz="1400" dirty="0" err="1"/>
              <a:t>curProcessImageName</a:t>
            </a:r>
            <a:r>
              <a:rPr lang="en-US" altLang="ko-KR" sz="1400" dirty="0"/>
              <a:t> /&gt;</a:t>
            </a:r>
          </a:p>
          <a:p>
            <a:r>
              <a:rPr lang="en-US" altLang="ko-KR" sz="1400" dirty="0"/>
              <a:t>  &lt;/like&gt;</a:t>
            </a:r>
          </a:p>
          <a:p>
            <a:r>
              <a:rPr lang="en-US" altLang="ko-KR" sz="1400" dirty="0"/>
              <a:t> &lt;like expr="</a:t>
            </a:r>
            <a:r>
              <a:rPr lang="en-US" altLang="ko-KR" sz="1400" dirty="0" err="1"/>
              <a:t>firefox</a:t>
            </a:r>
            <a:r>
              <a:rPr lang="en-US" altLang="ko-KR" sz="1400" dirty="0"/>
              <a:t>%"&gt;</a:t>
            </a:r>
          </a:p>
          <a:p>
            <a:r>
              <a:rPr lang="en-US" altLang="ko-KR" sz="1400" dirty="0"/>
              <a:t>    &lt;</a:t>
            </a:r>
            <a:r>
              <a:rPr lang="en-US" altLang="ko-KR" sz="1400" dirty="0" err="1"/>
              <a:t>curProcessImageName</a:t>
            </a:r>
            <a:r>
              <a:rPr lang="en-US" altLang="ko-KR" sz="1400" dirty="0"/>
              <a:t> /&gt;</a:t>
            </a:r>
          </a:p>
          <a:p>
            <a:r>
              <a:rPr lang="en-US" altLang="ko-KR" sz="1400" dirty="0"/>
              <a:t>  &lt;/like&gt;</a:t>
            </a:r>
          </a:p>
          <a:p>
            <a:r>
              <a:rPr lang="en-US" altLang="ko-KR" sz="1400" dirty="0"/>
              <a:t>&lt;or&gt;</a:t>
            </a:r>
          </a:p>
          <a:p>
            <a:r>
              <a:rPr lang="en-US" altLang="ko-KR" sz="1400" dirty="0"/>
              <a:t>&lt;equal&gt;</a:t>
            </a:r>
          </a:p>
          <a:p>
            <a:r>
              <a:rPr lang="en-US" altLang="ko-KR" sz="1400" dirty="0"/>
              <a:t>    &lt;</a:t>
            </a:r>
            <a:r>
              <a:rPr lang="en-US" altLang="ko-KR" sz="1400" dirty="0" err="1"/>
              <a:t>evtOperationType</a:t>
            </a:r>
            <a:r>
              <a:rPr lang="en-US" altLang="ko-KR" sz="1400" dirty="0"/>
              <a:t> /&gt;</a:t>
            </a:r>
          </a:p>
          <a:p>
            <a:r>
              <a:rPr lang="en-US" altLang="ko-KR" sz="1400" dirty="0"/>
              <a:t>    &lt;</a:t>
            </a:r>
            <a:r>
              <a:rPr lang="en-US" altLang="ko-KR" sz="1400" dirty="0" err="1"/>
              <a:t>constOpAppStart</a:t>
            </a:r>
            <a:r>
              <a:rPr lang="en-US" altLang="ko-KR" sz="1400" dirty="0"/>
              <a:t> /&gt;</a:t>
            </a:r>
          </a:p>
          <a:p>
            <a:r>
              <a:rPr lang="en-US" altLang="ko-KR" sz="1400" dirty="0"/>
              <a:t>  &lt;/equal&gt;</a:t>
            </a:r>
          </a:p>
          <a:p>
            <a:r>
              <a:rPr lang="en-US" altLang="ko-KR" sz="1400" dirty="0"/>
              <a:t>&lt;/and&gt;</a:t>
            </a:r>
            <a:endParaRPr lang="ko-KR" altLang="en-US" sz="14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613050" y="5189509"/>
            <a:ext cx="809660" cy="19425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11.</a:t>
            </a:r>
            <a:r>
              <a:rPr lang="ko-KR" altLang="en-US" dirty="0">
                <a:solidFill>
                  <a:srgbClr val="000000"/>
                </a:solidFill>
                <a:highlight>
                  <a:srgbClr val="FDFDFD"/>
                </a:highlight>
                <a:latin typeface="noto"/>
              </a:rPr>
              <a:t> 웹 브라우저 실행</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 </a:t>
            </a:r>
          </a:p>
        </p:txBody>
      </p:sp>
      <p:sp>
        <p:nvSpPr>
          <p:cNvPr id="18" name="직사각형 17">
            <a:extLst>
              <a:ext uri="{FF2B5EF4-FFF2-40B4-BE49-F238E27FC236}">
                <a16:creationId xmlns:a16="http://schemas.microsoft.com/office/drawing/2014/main" id="{4E7F8D97-2A7B-85E1-816E-954997502A18}"/>
              </a:ext>
            </a:extLst>
          </p:cNvPr>
          <p:cNvSpPr/>
          <p:nvPr/>
        </p:nvSpPr>
        <p:spPr>
          <a:xfrm>
            <a:off x="9883221" y="5135373"/>
            <a:ext cx="809660" cy="24839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TextBox 4">
            <a:extLst>
              <a:ext uri="{FF2B5EF4-FFF2-40B4-BE49-F238E27FC236}">
                <a16:creationId xmlns:a16="http://schemas.microsoft.com/office/drawing/2014/main" id="{4F9A4E04-E10A-AC31-3D39-DE6065A89994}"/>
              </a:ext>
            </a:extLst>
          </p:cNvPr>
          <p:cNvSpPr txBox="1"/>
          <p:nvPr/>
        </p:nvSpPr>
        <p:spPr>
          <a:xfrm>
            <a:off x="488302" y="6141281"/>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Firefox</a:t>
            </a:r>
            <a:r>
              <a:rPr lang="ko-KR" altLang="en-US" dirty="0">
                <a:solidFill>
                  <a:srgbClr val="000000"/>
                </a:solidFill>
                <a:highlight>
                  <a:srgbClr val="FDFDFD"/>
                </a:highlight>
                <a:latin typeface="noto"/>
              </a:rPr>
              <a:t> 실행 안되는 거 확인 </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크롬</a:t>
            </a:r>
            <a:r>
              <a:rPr lang="en-US" altLang="ko-KR" dirty="0">
                <a:solidFill>
                  <a:srgbClr val="000000"/>
                </a:solidFill>
                <a:highlight>
                  <a:srgbClr val="FDFDFD"/>
                </a:highlight>
                <a:latin typeface="noto"/>
              </a:rPr>
              <a:t>,</a:t>
            </a:r>
            <a:r>
              <a:rPr lang="ko-KR" altLang="en-US" dirty="0" err="1">
                <a:solidFill>
                  <a:srgbClr val="000000"/>
                </a:solidFill>
                <a:highlight>
                  <a:srgbClr val="FDFDFD"/>
                </a:highlight>
                <a:latin typeface="noto"/>
              </a:rPr>
              <a:t>웨일</a:t>
            </a:r>
            <a:r>
              <a:rPr lang="ko-KR" altLang="en-US" dirty="0">
                <a:solidFill>
                  <a:srgbClr val="000000"/>
                </a:solidFill>
                <a:highlight>
                  <a:srgbClr val="FDFDFD"/>
                </a:highlight>
                <a:latin typeface="noto"/>
              </a:rPr>
              <a:t> 지원 안함</a:t>
            </a:r>
            <a:r>
              <a:rPr lang="en-US" altLang="ko-KR" dirty="0">
                <a:solidFill>
                  <a:srgbClr val="000000"/>
                </a:solidFill>
                <a:highlight>
                  <a:srgbClr val="FDFDFD"/>
                </a:highlight>
                <a:latin typeface="noto"/>
              </a:rPr>
              <a:t>)</a:t>
            </a:r>
          </a:p>
        </p:txBody>
      </p:sp>
    </p:spTree>
    <p:extLst>
      <p:ext uri="{BB962C8B-B14F-4D97-AF65-F5344CB8AC3E}">
        <p14:creationId xmlns:p14="http://schemas.microsoft.com/office/powerpoint/2010/main" val="2211179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그림 6">
            <a:extLst>
              <a:ext uri="{FF2B5EF4-FFF2-40B4-BE49-F238E27FC236}">
                <a16:creationId xmlns:a16="http://schemas.microsoft.com/office/drawing/2014/main" id="{CA610799-C984-1994-2189-1C4B3FC19237}"/>
              </a:ext>
            </a:extLst>
          </p:cNvPr>
          <p:cNvPicPr>
            <a:picLocks noChangeAspect="1"/>
          </p:cNvPicPr>
          <p:nvPr/>
        </p:nvPicPr>
        <p:blipFill>
          <a:blip r:embed="rId3"/>
          <a:stretch>
            <a:fillRect/>
          </a:stretch>
        </p:blipFill>
        <p:spPr>
          <a:xfrm>
            <a:off x="713792" y="4689439"/>
            <a:ext cx="10764416" cy="1205512"/>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565805"/>
            <a:ext cx="8537508" cy="1754326"/>
          </a:xfrm>
          <a:prstGeom prst="rect">
            <a:avLst/>
          </a:prstGeom>
          <a:noFill/>
        </p:spPr>
        <p:txBody>
          <a:bodyPr wrap="square">
            <a:spAutoFit/>
          </a:bodyPr>
          <a:lstStyle/>
          <a:p>
            <a:r>
              <a:rPr lang="en-US" altLang="ko-KR" dirty="0"/>
              <a:t>&lt;in&gt;</a:t>
            </a:r>
          </a:p>
          <a:p>
            <a:r>
              <a:rPr lang="en-US" altLang="ko-KR" dirty="0"/>
              <a:t>  &lt;</a:t>
            </a:r>
            <a:r>
              <a:rPr lang="en-US" altLang="ko-KR" dirty="0" err="1"/>
              <a:t>evtOperationType</a:t>
            </a:r>
            <a:r>
              <a:rPr lang="en-US" altLang="ko-KR" dirty="0"/>
              <a:t> /&gt;</a:t>
            </a:r>
          </a:p>
          <a:p>
            <a:r>
              <a:rPr lang="en-US" altLang="ko-KR" dirty="0"/>
              <a:t>  &lt;list&gt;</a:t>
            </a:r>
          </a:p>
          <a:p>
            <a:r>
              <a:rPr lang="en-US" altLang="ko-KR" dirty="0"/>
              <a:t>    &lt;</a:t>
            </a:r>
            <a:r>
              <a:rPr lang="en-US" altLang="ko-KR" dirty="0" err="1"/>
              <a:t>constOpMailAttach</a:t>
            </a:r>
            <a:r>
              <a:rPr lang="en-US" altLang="ko-KR" dirty="0"/>
              <a:t> /&gt;</a:t>
            </a:r>
          </a:p>
          <a:p>
            <a:r>
              <a:rPr lang="en-US" altLang="ko-KR" dirty="0"/>
              <a:t>  &lt;/list&gt;</a:t>
            </a:r>
          </a:p>
          <a:p>
            <a:r>
              <a:rPr lang="en-US" altLang="ko-KR" dirty="0"/>
              <a:t>&lt;/in&gt;</a:t>
            </a:r>
            <a:endParaRPr lang="ko-KR" altLang="en-US" dirty="0"/>
          </a:p>
        </p:txBody>
      </p:sp>
      <p:sp>
        <p:nvSpPr>
          <p:cNvPr id="8" name="직사각형 7">
            <a:extLst>
              <a:ext uri="{FF2B5EF4-FFF2-40B4-BE49-F238E27FC236}">
                <a16:creationId xmlns:a16="http://schemas.microsoft.com/office/drawing/2014/main" id="{A2190DEB-0ED1-AF30-B758-D2410E954E46}"/>
              </a:ext>
            </a:extLst>
          </p:cNvPr>
          <p:cNvSpPr/>
          <p:nvPr/>
        </p:nvSpPr>
        <p:spPr>
          <a:xfrm>
            <a:off x="3836984" y="4965573"/>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12.</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Outlook </a:t>
            </a:r>
            <a:r>
              <a:rPr lang="ko-KR" altLang="en-US" dirty="0">
                <a:solidFill>
                  <a:srgbClr val="000000"/>
                </a:solidFill>
                <a:highlight>
                  <a:srgbClr val="FDFDFD"/>
                </a:highlight>
                <a:latin typeface="noto"/>
              </a:rPr>
              <a:t>첨부파일 </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254344" y="4965572"/>
            <a:ext cx="709126" cy="1794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3" name="그림 2">
            <a:extLst>
              <a:ext uri="{FF2B5EF4-FFF2-40B4-BE49-F238E27FC236}">
                <a16:creationId xmlns:a16="http://schemas.microsoft.com/office/drawing/2014/main" id="{F0ACF785-7C96-3F46-1581-9EE0CD194D75}"/>
              </a:ext>
            </a:extLst>
          </p:cNvPr>
          <p:cNvPicPr>
            <a:picLocks noChangeAspect="1"/>
          </p:cNvPicPr>
          <p:nvPr/>
        </p:nvPicPr>
        <p:blipFill>
          <a:blip r:embed="rId4"/>
          <a:stretch>
            <a:fillRect/>
          </a:stretch>
        </p:blipFill>
        <p:spPr>
          <a:xfrm>
            <a:off x="6447452" y="496300"/>
            <a:ext cx="5186683" cy="3907982"/>
          </a:xfrm>
          <a:prstGeom prst="rect">
            <a:avLst/>
          </a:prstGeom>
        </p:spPr>
      </p:pic>
      <p:sp>
        <p:nvSpPr>
          <p:cNvPr id="9" name="TextBox 8">
            <a:extLst>
              <a:ext uri="{FF2B5EF4-FFF2-40B4-BE49-F238E27FC236}">
                <a16:creationId xmlns:a16="http://schemas.microsoft.com/office/drawing/2014/main" id="{2D7621B1-66D6-AE95-3DE1-7E4E57F5651C}"/>
              </a:ext>
            </a:extLst>
          </p:cNvPr>
          <p:cNvSpPr txBox="1"/>
          <p:nvPr/>
        </p:nvSpPr>
        <p:spPr>
          <a:xfrm>
            <a:off x="516293" y="6078309"/>
            <a:ext cx="10552922" cy="369332"/>
          </a:xfrm>
          <a:prstGeom prst="rect">
            <a:avLst/>
          </a:prstGeom>
          <a:noFill/>
        </p:spPr>
        <p:txBody>
          <a:bodyPr wrap="square" rtlCol="0">
            <a:spAutoFit/>
          </a:bodyPr>
          <a:lstStyle/>
          <a:p>
            <a:r>
              <a:rPr lang="ko-KR" altLang="en-US" dirty="0">
                <a:solidFill>
                  <a:srgbClr val="000000"/>
                </a:solidFill>
                <a:highlight>
                  <a:srgbClr val="FDFDFD"/>
                </a:highlight>
                <a:latin typeface="noto"/>
              </a:rPr>
              <a:t>파일 첨부 안되는 것 확인</a:t>
            </a:r>
            <a:endParaRPr lang="en-US" altLang="ko-KR" dirty="0">
              <a:solidFill>
                <a:srgbClr val="000000"/>
              </a:solidFill>
              <a:highlight>
                <a:srgbClr val="FDFDFD"/>
              </a:highlight>
              <a:latin typeface="noto"/>
            </a:endParaRPr>
          </a:p>
        </p:txBody>
      </p:sp>
    </p:spTree>
    <p:extLst>
      <p:ext uri="{BB962C8B-B14F-4D97-AF65-F5344CB8AC3E}">
        <p14:creationId xmlns:p14="http://schemas.microsoft.com/office/powerpoint/2010/main" val="2327086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그림 4">
            <a:extLst>
              <a:ext uri="{FF2B5EF4-FFF2-40B4-BE49-F238E27FC236}">
                <a16:creationId xmlns:a16="http://schemas.microsoft.com/office/drawing/2014/main" id="{3D7F321A-3CEB-23B6-3C86-80F78EA308F5}"/>
              </a:ext>
            </a:extLst>
          </p:cNvPr>
          <p:cNvPicPr>
            <a:picLocks noChangeAspect="1"/>
          </p:cNvPicPr>
          <p:nvPr/>
        </p:nvPicPr>
        <p:blipFill>
          <a:blip r:embed="rId3"/>
          <a:stretch>
            <a:fillRect/>
          </a:stretch>
        </p:blipFill>
        <p:spPr>
          <a:xfrm>
            <a:off x="643813" y="4729728"/>
            <a:ext cx="11408227" cy="1466063"/>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565805"/>
            <a:ext cx="8537508" cy="1200329"/>
          </a:xfrm>
          <a:prstGeom prst="rect">
            <a:avLst/>
          </a:prstGeom>
          <a:noFill/>
        </p:spPr>
        <p:txBody>
          <a:bodyPr wrap="square">
            <a:spAutoFit/>
          </a:bodyPr>
          <a:lstStyle/>
          <a:p>
            <a:r>
              <a:rPr lang="en-US" altLang="ko-KR" dirty="0"/>
              <a:t>&lt;equal&gt;</a:t>
            </a:r>
          </a:p>
          <a:p>
            <a:r>
              <a:rPr lang="en-US" altLang="ko-KR" dirty="0"/>
              <a:t>  &lt;</a:t>
            </a:r>
            <a:r>
              <a:rPr lang="en-US" altLang="ko-KR" dirty="0" err="1"/>
              <a:t>evtOperationType</a:t>
            </a:r>
            <a:r>
              <a:rPr lang="en-US" altLang="ko-KR" dirty="0"/>
              <a:t> /&gt;</a:t>
            </a:r>
          </a:p>
          <a:p>
            <a:r>
              <a:rPr lang="en-US" altLang="ko-KR" dirty="0"/>
              <a:t>  &lt;</a:t>
            </a:r>
            <a:r>
              <a:rPr lang="en-US" altLang="ko-KR" dirty="0" err="1"/>
              <a:t>constOpSendMail</a:t>
            </a:r>
            <a:r>
              <a:rPr lang="en-US" altLang="ko-KR" dirty="0"/>
              <a:t> /&gt;</a:t>
            </a:r>
          </a:p>
          <a:p>
            <a:r>
              <a:rPr lang="en-US" altLang="ko-KR" dirty="0"/>
              <a:t>&lt;/equal&gt;</a:t>
            </a:r>
            <a:endParaRPr lang="ko-KR" altLang="en-US" dirty="0"/>
          </a:p>
        </p:txBody>
      </p:sp>
      <p:sp>
        <p:nvSpPr>
          <p:cNvPr id="8" name="직사각형 7">
            <a:extLst>
              <a:ext uri="{FF2B5EF4-FFF2-40B4-BE49-F238E27FC236}">
                <a16:creationId xmlns:a16="http://schemas.microsoft.com/office/drawing/2014/main" id="{A2190DEB-0ED1-AF30-B758-D2410E954E46}"/>
              </a:ext>
            </a:extLst>
          </p:cNvPr>
          <p:cNvSpPr/>
          <p:nvPr/>
        </p:nvSpPr>
        <p:spPr>
          <a:xfrm>
            <a:off x="3836984" y="4965573"/>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13.</a:t>
            </a:r>
            <a:r>
              <a:rPr lang="ko-KR" altLang="en-US" dirty="0">
                <a:solidFill>
                  <a:srgbClr val="000000"/>
                </a:solidFill>
                <a:highlight>
                  <a:srgbClr val="FDFDFD"/>
                </a:highlight>
                <a:latin typeface="noto"/>
              </a:rPr>
              <a:t> 메일 보낼 시</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748866" y="4983308"/>
            <a:ext cx="709126" cy="1794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3" name="그림 2">
            <a:extLst>
              <a:ext uri="{FF2B5EF4-FFF2-40B4-BE49-F238E27FC236}">
                <a16:creationId xmlns:a16="http://schemas.microsoft.com/office/drawing/2014/main" id="{F0ACF785-7C96-3F46-1581-9EE0CD194D75}"/>
              </a:ext>
            </a:extLst>
          </p:cNvPr>
          <p:cNvPicPr>
            <a:picLocks noChangeAspect="1"/>
          </p:cNvPicPr>
          <p:nvPr/>
        </p:nvPicPr>
        <p:blipFill>
          <a:blip r:embed="rId4"/>
          <a:stretch>
            <a:fillRect/>
          </a:stretch>
        </p:blipFill>
        <p:spPr>
          <a:xfrm>
            <a:off x="6447452" y="496300"/>
            <a:ext cx="5186683" cy="3907982"/>
          </a:xfrm>
          <a:prstGeom prst="rect">
            <a:avLst/>
          </a:prstGeom>
        </p:spPr>
      </p:pic>
    </p:spTree>
    <p:extLst>
      <p:ext uri="{BB962C8B-B14F-4D97-AF65-F5344CB8AC3E}">
        <p14:creationId xmlns:p14="http://schemas.microsoft.com/office/powerpoint/2010/main" val="1084541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그림 10">
            <a:extLst>
              <a:ext uri="{FF2B5EF4-FFF2-40B4-BE49-F238E27FC236}">
                <a16:creationId xmlns:a16="http://schemas.microsoft.com/office/drawing/2014/main" id="{E170D822-E18B-6C98-6371-960F329258AA}"/>
              </a:ext>
            </a:extLst>
          </p:cNvPr>
          <p:cNvPicPr>
            <a:picLocks noChangeAspect="1"/>
          </p:cNvPicPr>
          <p:nvPr/>
        </p:nvPicPr>
        <p:blipFill>
          <a:blip r:embed="rId3"/>
          <a:stretch>
            <a:fillRect/>
          </a:stretch>
        </p:blipFill>
        <p:spPr>
          <a:xfrm>
            <a:off x="783773" y="4535397"/>
            <a:ext cx="11044335" cy="1247011"/>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184958"/>
            <a:ext cx="8537508" cy="2862322"/>
          </a:xfrm>
          <a:prstGeom prst="rect">
            <a:avLst/>
          </a:prstGeom>
          <a:noFill/>
        </p:spPr>
        <p:txBody>
          <a:bodyPr wrap="square">
            <a:spAutoFit/>
          </a:bodyPr>
          <a:lstStyle/>
          <a:p>
            <a:r>
              <a:rPr lang="en-US" altLang="ko-KR" dirty="0"/>
              <a:t>&lt;and&gt;</a:t>
            </a:r>
          </a:p>
          <a:p>
            <a:r>
              <a:rPr lang="en-US" altLang="ko-KR" dirty="0"/>
              <a:t>  &lt;equal&gt;</a:t>
            </a:r>
          </a:p>
          <a:p>
            <a:r>
              <a:rPr lang="en-US" altLang="ko-KR" dirty="0"/>
              <a:t>    &lt;</a:t>
            </a:r>
            <a:r>
              <a:rPr lang="en-US" altLang="ko-KR" dirty="0" err="1"/>
              <a:t>evtSrcFileExt</a:t>
            </a:r>
            <a:r>
              <a:rPr lang="en-US" altLang="ko-KR" dirty="0"/>
              <a:t> /&gt;</a:t>
            </a:r>
          </a:p>
          <a:p>
            <a:r>
              <a:rPr lang="en-US" altLang="ko-KR" dirty="0"/>
              <a:t>    &lt;string value="txt" /&gt;</a:t>
            </a:r>
          </a:p>
          <a:p>
            <a:r>
              <a:rPr lang="en-US" altLang="ko-KR" dirty="0"/>
              <a:t>  &lt;/equal&gt;</a:t>
            </a:r>
          </a:p>
          <a:p>
            <a:r>
              <a:rPr lang="en-US" altLang="ko-KR" dirty="0"/>
              <a:t>  &lt;equal&gt;</a:t>
            </a:r>
          </a:p>
          <a:p>
            <a:r>
              <a:rPr lang="en-US" altLang="ko-KR" dirty="0"/>
              <a:t>    &lt;</a:t>
            </a:r>
            <a:r>
              <a:rPr lang="en-US" altLang="ko-KR" dirty="0" err="1"/>
              <a:t>evtOperationType</a:t>
            </a:r>
            <a:r>
              <a:rPr lang="en-US" altLang="ko-KR" dirty="0"/>
              <a:t> /&gt;</a:t>
            </a:r>
          </a:p>
          <a:p>
            <a:r>
              <a:rPr lang="en-US" altLang="ko-KR" dirty="0"/>
              <a:t>    &lt;</a:t>
            </a:r>
            <a:r>
              <a:rPr lang="en-US" altLang="ko-KR" dirty="0" err="1"/>
              <a:t>constOpMailAttach</a:t>
            </a:r>
            <a:r>
              <a:rPr lang="en-US" altLang="ko-KR" dirty="0"/>
              <a:t> /&gt;</a:t>
            </a:r>
          </a:p>
          <a:p>
            <a:r>
              <a:rPr lang="en-US" altLang="ko-KR" dirty="0"/>
              <a:t>  &lt;/equal&gt;</a:t>
            </a:r>
          </a:p>
          <a:p>
            <a:r>
              <a:rPr lang="en-US" altLang="ko-KR" dirty="0"/>
              <a:t>&lt;/and&gt;</a:t>
            </a:r>
            <a:endParaRPr lang="ko-KR" altLang="en-US" dirty="0"/>
          </a:p>
        </p:txBody>
      </p:sp>
      <p:sp>
        <p:nvSpPr>
          <p:cNvPr id="8" name="직사각형 7">
            <a:extLst>
              <a:ext uri="{FF2B5EF4-FFF2-40B4-BE49-F238E27FC236}">
                <a16:creationId xmlns:a16="http://schemas.microsoft.com/office/drawing/2014/main" id="{A2190DEB-0ED1-AF30-B758-D2410E954E46}"/>
              </a:ext>
            </a:extLst>
          </p:cNvPr>
          <p:cNvSpPr/>
          <p:nvPr/>
        </p:nvSpPr>
        <p:spPr>
          <a:xfrm>
            <a:off x="3911628" y="4807714"/>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14.</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Outlook</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txt</a:t>
            </a:r>
            <a:r>
              <a:rPr lang="ko-KR" altLang="en-US" dirty="0">
                <a:solidFill>
                  <a:srgbClr val="000000"/>
                </a:solidFill>
                <a:highlight>
                  <a:srgbClr val="FDFDFD"/>
                </a:highlight>
                <a:latin typeface="noto"/>
              </a:rPr>
              <a:t>첨부파일만 </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699101" y="4830035"/>
            <a:ext cx="709126" cy="1794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7" name="그림 6">
            <a:extLst>
              <a:ext uri="{FF2B5EF4-FFF2-40B4-BE49-F238E27FC236}">
                <a16:creationId xmlns:a16="http://schemas.microsoft.com/office/drawing/2014/main" id="{85FEA692-53F5-BAB0-D178-2A68C8504781}"/>
              </a:ext>
            </a:extLst>
          </p:cNvPr>
          <p:cNvPicPr>
            <a:picLocks noChangeAspect="1"/>
          </p:cNvPicPr>
          <p:nvPr/>
        </p:nvPicPr>
        <p:blipFill>
          <a:blip r:embed="rId4"/>
          <a:stretch>
            <a:fillRect/>
          </a:stretch>
        </p:blipFill>
        <p:spPr>
          <a:xfrm>
            <a:off x="6686414" y="856177"/>
            <a:ext cx="5070319" cy="2982855"/>
          </a:xfrm>
          <a:prstGeom prst="rect">
            <a:avLst/>
          </a:prstGeom>
        </p:spPr>
      </p:pic>
      <p:sp>
        <p:nvSpPr>
          <p:cNvPr id="9" name="TextBox 8">
            <a:extLst>
              <a:ext uri="{FF2B5EF4-FFF2-40B4-BE49-F238E27FC236}">
                <a16:creationId xmlns:a16="http://schemas.microsoft.com/office/drawing/2014/main" id="{4A099949-44DA-D81E-39FC-2D41F77DA145}"/>
              </a:ext>
            </a:extLst>
          </p:cNvPr>
          <p:cNvSpPr txBox="1"/>
          <p:nvPr/>
        </p:nvSpPr>
        <p:spPr>
          <a:xfrm>
            <a:off x="550507" y="5937663"/>
            <a:ext cx="10552922" cy="646331"/>
          </a:xfrm>
          <a:prstGeom prst="rect">
            <a:avLst/>
          </a:prstGeom>
          <a:noFill/>
        </p:spPr>
        <p:txBody>
          <a:bodyPr wrap="square" rtlCol="0">
            <a:spAutoFit/>
          </a:bodyPr>
          <a:lstStyle/>
          <a:p>
            <a:r>
              <a:rPr lang="en-US" altLang="ko-KR" sz="1800" b="0" i="0" u="none" strike="noStrike" dirty="0">
                <a:solidFill>
                  <a:srgbClr val="000000"/>
                </a:solidFill>
                <a:effectLst/>
                <a:latin typeface="맑은 고딕" panose="020B0503020000020004" pitchFamily="50" charset="-127"/>
                <a:ea typeface="맑은 고딕" panose="020B0503020000020004" pitchFamily="50" charset="-127"/>
              </a:rPr>
              <a:t>Source File Extension</a:t>
            </a:r>
            <a:r>
              <a:rPr lang="en-US" altLang="ko-KR" dirty="0"/>
              <a:t> </a:t>
            </a:r>
            <a:r>
              <a:rPr lang="ko-KR" altLang="en-US" dirty="0">
                <a:solidFill>
                  <a:srgbClr val="000000"/>
                </a:solidFill>
                <a:highlight>
                  <a:srgbClr val="FDFDFD"/>
                </a:highlight>
                <a:latin typeface="noto"/>
              </a:rPr>
              <a:t>를 이용해 소스 파일 확장자를 </a:t>
            </a:r>
            <a:r>
              <a:rPr lang="en-US" altLang="ko-KR" dirty="0">
                <a:solidFill>
                  <a:srgbClr val="000000"/>
                </a:solidFill>
                <a:highlight>
                  <a:srgbClr val="FDFDFD"/>
                </a:highlight>
                <a:latin typeface="noto"/>
              </a:rPr>
              <a:t>txt</a:t>
            </a:r>
            <a:r>
              <a:rPr lang="ko-KR" altLang="en-US" dirty="0">
                <a:solidFill>
                  <a:srgbClr val="000000"/>
                </a:solidFill>
                <a:highlight>
                  <a:srgbClr val="FDFDFD"/>
                </a:highlight>
                <a:latin typeface="noto"/>
              </a:rPr>
              <a:t>로 선언 했고 </a:t>
            </a:r>
            <a:endParaRPr lang="en-US" altLang="ko-KR" dirty="0">
              <a:solidFill>
                <a:srgbClr val="000000"/>
              </a:solidFill>
              <a:highlight>
                <a:srgbClr val="FDFDFD"/>
              </a:highlight>
              <a:latin typeface="noto"/>
            </a:endParaRPr>
          </a:p>
          <a:p>
            <a:r>
              <a:rPr lang="ko-KR" altLang="en-US" dirty="0">
                <a:solidFill>
                  <a:srgbClr val="000000"/>
                </a:solidFill>
                <a:highlight>
                  <a:srgbClr val="FDFDFD"/>
                </a:highlight>
                <a:latin typeface="noto"/>
              </a:rPr>
              <a:t>엑셀파일은 첨부가 정상적으로 되지만 </a:t>
            </a:r>
            <a:r>
              <a:rPr lang="en-US" altLang="ko-KR" dirty="0">
                <a:solidFill>
                  <a:srgbClr val="000000"/>
                </a:solidFill>
                <a:highlight>
                  <a:srgbClr val="FDFDFD"/>
                </a:highlight>
                <a:latin typeface="noto"/>
              </a:rPr>
              <a:t>txt</a:t>
            </a:r>
            <a:r>
              <a:rPr lang="ko-KR" altLang="en-US" dirty="0">
                <a:solidFill>
                  <a:srgbClr val="000000"/>
                </a:solidFill>
                <a:highlight>
                  <a:srgbClr val="FDFDFD"/>
                </a:highlight>
                <a:latin typeface="noto"/>
              </a:rPr>
              <a:t>파일은 첨부가 안됨</a:t>
            </a:r>
            <a:endParaRPr lang="en-US" altLang="ko-KR" dirty="0">
              <a:solidFill>
                <a:srgbClr val="000000"/>
              </a:solidFill>
              <a:highlight>
                <a:srgbClr val="FDFDFD"/>
              </a:highlight>
              <a:latin typeface="noto"/>
            </a:endParaRPr>
          </a:p>
        </p:txBody>
      </p:sp>
      <p:sp>
        <p:nvSpPr>
          <p:cNvPr id="12" name="직사각형 11">
            <a:extLst>
              <a:ext uri="{FF2B5EF4-FFF2-40B4-BE49-F238E27FC236}">
                <a16:creationId xmlns:a16="http://schemas.microsoft.com/office/drawing/2014/main" id="{67AA6F8F-5E5F-3F72-81E5-57E62F316465}"/>
              </a:ext>
            </a:extLst>
          </p:cNvPr>
          <p:cNvSpPr/>
          <p:nvPr/>
        </p:nvSpPr>
        <p:spPr>
          <a:xfrm>
            <a:off x="966265" y="5566511"/>
            <a:ext cx="606217"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418405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1C2F1DA0-ABDC-D95E-4492-8845ACB9E931}"/>
              </a:ext>
            </a:extLst>
          </p:cNvPr>
          <p:cNvPicPr>
            <a:picLocks noChangeAspect="1"/>
          </p:cNvPicPr>
          <p:nvPr/>
        </p:nvPicPr>
        <p:blipFill>
          <a:blip r:embed="rId3"/>
          <a:stretch>
            <a:fillRect/>
          </a:stretch>
        </p:blipFill>
        <p:spPr>
          <a:xfrm>
            <a:off x="783773" y="4425407"/>
            <a:ext cx="10428514" cy="1112430"/>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602597"/>
            <a:ext cx="8537508" cy="3785652"/>
          </a:xfrm>
          <a:prstGeom prst="rect">
            <a:avLst/>
          </a:prstGeom>
          <a:noFill/>
        </p:spPr>
        <p:txBody>
          <a:bodyPr wrap="square">
            <a:spAutoFit/>
          </a:bodyPr>
          <a:lstStyle/>
          <a:p>
            <a:r>
              <a:rPr lang="en-US" altLang="ko-KR" sz="1200" dirty="0"/>
              <a:t>&lt;and&gt;</a:t>
            </a:r>
          </a:p>
          <a:p>
            <a:r>
              <a:rPr lang="en-US" altLang="ko-KR" sz="1200" dirty="0"/>
              <a:t>&lt;or&gt;</a:t>
            </a:r>
          </a:p>
          <a:p>
            <a:r>
              <a:rPr lang="en-US" altLang="ko-KR" sz="1200" dirty="0"/>
              <a:t>    &lt;like expr="%NDIS%"&gt;   //</a:t>
            </a:r>
            <a:r>
              <a:rPr lang="ko-KR" altLang="en-US" sz="1200" dirty="0"/>
              <a:t>안드로이드 기기 </a:t>
            </a:r>
            <a:r>
              <a:rPr lang="ko-KR" altLang="en-US" sz="1200" dirty="0" err="1"/>
              <a:t>테더링</a:t>
            </a:r>
            <a:r>
              <a:rPr lang="ko-KR" altLang="en-US" sz="1200" dirty="0"/>
              <a:t> </a:t>
            </a:r>
            <a:r>
              <a:rPr lang="ko-KR" altLang="en-US" sz="1200" dirty="0" err="1"/>
              <a:t>어뎁터</a:t>
            </a:r>
            <a:endParaRPr lang="en-US" altLang="ko-KR" sz="1200" dirty="0"/>
          </a:p>
          <a:p>
            <a:r>
              <a:rPr lang="en-US" altLang="ko-KR" sz="1200" dirty="0"/>
              <a:t>      &lt;</a:t>
            </a:r>
            <a:r>
              <a:rPr lang="en-US" altLang="ko-KR" sz="1200" dirty="0" err="1"/>
              <a:t>evtAdapterName</a:t>
            </a:r>
            <a:r>
              <a:rPr lang="en-US" altLang="ko-KR" sz="1200" dirty="0"/>
              <a:t> /&gt;</a:t>
            </a:r>
          </a:p>
          <a:p>
            <a:r>
              <a:rPr lang="en-US" altLang="ko-KR" sz="1200" dirty="0"/>
              <a:t>    &lt;/like&gt;</a:t>
            </a:r>
          </a:p>
          <a:p>
            <a:r>
              <a:rPr lang="en-US" altLang="ko-KR" sz="1200" dirty="0"/>
              <a:t>    &lt;like expr="%Remote%"&gt; //</a:t>
            </a:r>
            <a:r>
              <a:rPr lang="ko-KR" altLang="en-US" sz="1200" dirty="0" err="1"/>
              <a:t>테더링시</a:t>
            </a:r>
            <a:r>
              <a:rPr lang="ko-KR" altLang="en-US" sz="1200" dirty="0"/>
              <a:t> 공유 폴더 탐지</a:t>
            </a:r>
            <a:endParaRPr lang="en-US" altLang="ko-KR" sz="1200" dirty="0"/>
          </a:p>
          <a:p>
            <a:r>
              <a:rPr lang="en-US" altLang="ko-KR" sz="1200" dirty="0"/>
              <a:t>      &lt;</a:t>
            </a:r>
            <a:r>
              <a:rPr lang="en-US" altLang="ko-KR" sz="1200" dirty="0" err="1"/>
              <a:t>evtAdapterName</a:t>
            </a:r>
            <a:r>
              <a:rPr lang="en-US" altLang="ko-KR" sz="1200" dirty="0"/>
              <a:t> /&gt;</a:t>
            </a:r>
          </a:p>
          <a:p>
            <a:r>
              <a:rPr lang="en-US" altLang="ko-KR" sz="1200" dirty="0"/>
              <a:t>    &lt;/like&gt;</a:t>
            </a:r>
          </a:p>
          <a:p>
            <a:r>
              <a:rPr lang="en-US" altLang="ko-KR" sz="1200" dirty="0"/>
              <a:t>    &lt;like expr="%Apple%"&gt; //</a:t>
            </a:r>
            <a:r>
              <a:rPr lang="ko-KR" altLang="en-US" sz="1200" dirty="0"/>
              <a:t>애플 기기에 대한 </a:t>
            </a:r>
            <a:r>
              <a:rPr lang="ko-KR" altLang="en-US" sz="1200" dirty="0" err="1"/>
              <a:t>테더링</a:t>
            </a:r>
            <a:r>
              <a:rPr lang="ko-KR" altLang="en-US" sz="1200" dirty="0"/>
              <a:t> </a:t>
            </a:r>
            <a:r>
              <a:rPr lang="ko-KR" altLang="en-US" sz="1200" dirty="0" err="1"/>
              <a:t>어뎁터</a:t>
            </a:r>
            <a:endParaRPr lang="en-US" altLang="ko-KR" sz="1200" dirty="0"/>
          </a:p>
          <a:p>
            <a:r>
              <a:rPr lang="en-US" altLang="ko-KR" sz="1200" dirty="0"/>
              <a:t>      &lt;</a:t>
            </a:r>
            <a:r>
              <a:rPr lang="en-US" altLang="ko-KR" sz="1200" dirty="0" err="1"/>
              <a:t>evtAdapterName</a:t>
            </a:r>
            <a:r>
              <a:rPr lang="en-US" altLang="ko-KR" sz="1200" dirty="0"/>
              <a:t> /&gt;</a:t>
            </a:r>
          </a:p>
          <a:p>
            <a:r>
              <a:rPr lang="en-US" altLang="ko-KR" sz="1200" dirty="0"/>
              <a:t>    &lt;/like&gt;</a:t>
            </a:r>
          </a:p>
          <a:p>
            <a:r>
              <a:rPr lang="en-US" altLang="ko-KR" sz="1200" dirty="0"/>
              <a:t>  &lt;/or&gt;</a:t>
            </a:r>
          </a:p>
          <a:p>
            <a:r>
              <a:rPr lang="en-US" altLang="ko-KR" sz="1200" dirty="0"/>
              <a:t>  &lt;in&gt;</a:t>
            </a:r>
          </a:p>
          <a:p>
            <a:r>
              <a:rPr lang="en-US" altLang="ko-KR" sz="1200" dirty="0"/>
              <a:t>    &lt;</a:t>
            </a:r>
            <a:r>
              <a:rPr lang="en-US" altLang="ko-KR" sz="1200" dirty="0" err="1"/>
              <a:t>evtOperationType</a:t>
            </a:r>
            <a:r>
              <a:rPr lang="en-US" altLang="ko-KR" sz="1200" dirty="0"/>
              <a:t> /&gt;</a:t>
            </a:r>
          </a:p>
          <a:p>
            <a:r>
              <a:rPr lang="en-US" altLang="ko-KR" sz="1200" dirty="0"/>
              <a:t>    &lt;list&gt;</a:t>
            </a:r>
          </a:p>
          <a:p>
            <a:r>
              <a:rPr lang="en-US" altLang="ko-KR" sz="1200" dirty="0"/>
              <a:t>      &lt;</a:t>
            </a:r>
            <a:r>
              <a:rPr lang="en-US" altLang="ko-KR" sz="1200" dirty="0" err="1"/>
              <a:t>constOpNetwork</a:t>
            </a:r>
            <a:r>
              <a:rPr lang="en-US" altLang="ko-KR" sz="1200" dirty="0"/>
              <a:t> /&gt;</a:t>
            </a:r>
          </a:p>
          <a:p>
            <a:r>
              <a:rPr lang="en-US" altLang="ko-KR" sz="1200" dirty="0"/>
              <a:t>      &lt;</a:t>
            </a:r>
            <a:r>
              <a:rPr lang="en-US" altLang="ko-KR" sz="1200" dirty="0" err="1"/>
              <a:t>constOpNetworkEx</a:t>
            </a:r>
            <a:r>
              <a:rPr lang="en-US" altLang="ko-KR" sz="1200" dirty="0"/>
              <a:t> /&gt;</a:t>
            </a:r>
          </a:p>
          <a:p>
            <a:r>
              <a:rPr lang="en-US" altLang="ko-KR" sz="1200" dirty="0"/>
              <a:t>    &lt;/list&gt;</a:t>
            </a:r>
          </a:p>
          <a:p>
            <a:r>
              <a:rPr lang="en-US" altLang="ko-KR" sz="1200" dirty="0"/>
              <a:t>  &lt;/in&gt;</a:t>
            </a:r>
          </a:p>
          <a:p>
            <a:r>
              <a:rPr lang="en-US" altLang="ko-KR" sz="1200" dirty="0"/>
              <a:t>&lt;/and&gt;</a:t>
            </a:r>
            <a:endParaRPr lang="ko-KR" altLang="en-US" sz="12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790330" y="4636705"/>
            <a:ext cx="856315"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15.</a:t>
            </a:r>
            <a:r>
              <a:rPr lang="ko-KR" altLang="en-US" dirty="0">
                <a:solidFill>
                  <a:srgbClr val="000000"/>
                </a:solidFill>
                <a:highlight>
                  <a:srgbClr val="FDFDFD"/>
                </a:highlight>
                <a:latin typeface="noto"/>
              </a:rPr>
              <a:t> </a:t>
            </a:r>
            <a:r>
              <a:rPr lang="ko-KR" altLang="en-US" dirty="0" err="1">
                <a:solidFill>
                  <a:srgbClr val="000000"/>
                </a:solidFill>
                <a:highlight>
                  <a:srgbClr val="FDFDFD"/>
                </a:highlight>
                <a:latin typeface="noto"/>
              </a:rPr>
              <a:t>테더링</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073950" y="4616953"/>
            <a:ext cx="709126" cy="1794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a:extLst>
              <a:ext uri="{FF2B5EF4-FFF2-40B4-BE49-F238E27FC236}">
                <a16:creationId xmlns:a16="http://schemas.microsoft.com/office/drawing/2014/main" id="{4A099949-44DA-D81E-39FC-2D41F77DA145}"/>
              </a:ext>
            </a:extLst>
          </p:cNvPr>
          <p:cNvSpPr txBox="1"/>
          <p:nvPr/>
        </p:nvSpPr>
        <p:spPr>
          <a:xfrm>
            <a:off x="550507" y="5937663"/>
            <a:ext cx="10552922" cy="369332"/>
          </a:xfrm>
          <a:prstGeom prst="rect">
            <a:avLst/>
          </a:prstGeom>
          <a:noFill/>
        </p:spPr>
        <p:txBody>
          <a:bodyPr wrap="square" rtlCol="0">
            <a:spAutoFit/>
          </a:bodyPr>
          <a:lstStyle/>
          <a:p>
            <a:r>
              <a:rPr lang="ko-KR" altLang="en-US" sz="1800" b="0" i="0" u="none" strike="noStrike" dirty="0" err="1">
                <a:solidFill>
                  <a:srgbClr val="000000"/>
                </a:solidFill>
                <a:effectLst/>
                <a:latin typeface="맑은 고딕" panose="020B0503020000020004" pitchFamily="50" charset="-127"/>
                <a:ea typeface="맑은 고딕" panose="020B0503020000020004" pitchFamily="50" charset="-127"/>
              </a:rPr>
              <a:t>테더링시</a:t>
            </a:r>
            <a:r>
              <a:rPr lang="ko-KR" altLang="en-US" sz="1800" b="0" i="0" u="none" strike="noStrike" dirty="0">
                <a:solidFill>
                  <a:srgbClr val="000000"/>
                </a:solidFill>
                <a:effectLst/>
                <a:latin typeface="맑은 고딕" panose="020B0503020000020004" pitchFamily="50" charset="-127"/>
                <a:ea typeface="맑은 고딕" panose="020B0503020000020004" pitchFamily="50" charset="-127"/>
              </a:rPr>
              <a:t> 장치관리자에 </a:t>
            </a:r>
            <a:r>
              <a:rPr lang="en-US" altLang="ko-KR" sz="1800" b="0" i="0" u="none" strike="noStrike" dirty="0">
                <a:solidFill>
                  <a:srgbClr val="000000"/>
                </a:solidFill>
                <a:effectLst/>
                <a:latin typeface="맑은 고딕" panose="020B0503020000020004" pitchFamily="50" charset="-127"/>
                <a:ea typeface="맑은 고딕" panose="020B0503020000020004" pitchFamily="50" charset="-127"/>
              </a:rPr>
              <a:t>apple </a:t>
            </a:r>
            <a:r>
              <a:rPr lang="ko-KR" altLang="en-US" sz="1800" b="0" i="0" u="none" strike="noStrike" dirty="0">
                <a:solidFill>
                  <a:srgbClr val="000000"/>
                </a:solidFill>
                <a:effectLst/>
                <a:latin typeface="맑은 고딕" panose="020B0503020000020004" pitchFamily="50" charset="-127"/>
                <a:ea typeface="맑은 고딕" panose="020B0503020000020004" pitchFamily="50" charset="-127"/>
              </a:rPr>
              <a:t>로 시작하는 </a:t>
            </a:r>
            <a:r>
              <a:rPr lang="ko-KR" altLang="en-US" sz="1800" b="0" i="0" u="none" strike="noStrike" dirty="0" err="1">
                <a:solidFill>
                  <a:srgbClr val="000000"/>
                </a:solidFill>
                <a:effectLst/>
                <a:latin typeface="맑은 고딕" panose="020B0503020000020004" pitchFamily="50" charset="-127"/>
                <a:ea typeface="맑은 고딕" panose="020B0503020000020004" pitchFamily="50" charset="-127"/>
              </a:rPr>
              <a:t>어뎁터</a:t>
            </a:r>
            <a:r>
              <a:rPr lang="ko-KR" altLang="en-US" sz="1800" b="0" i="0" u="none" strike="noStrike" dirty="0">
                <a:solidFill>
                  <a:srgbClr val="000000"/>
                </a:solidFill>
                <a:effectLst/>
                <a:latin typeface="맑은 고딕" panose="020B0503020000020004" pitchFamily="50" charset="-127"/>
                <a:ea typeface="맑은 고딕" panose="020B0503020000020004" pitchFamily="50" charset="-127"/>
              </a:rPr>
              <a:t> 인식 확인과 동시에 </a:t>
            </a:r>
            <a:r>
              <a:rPr lang="ko-KR" altLang="en-US" sz="1800" b="0" i="0" u="none" strike="noStrike" dirty="0" err="1">
                <a:solidFill>
                  <a:srgbClr val="000000"/>
                </a:solidFill>
                <a:effectLst/>
                <a:latin typeface="맑은 고딕" panose="020B0503020000020004" pitchFamily="50" charset="-127"/>
                <a:ea typeface="맑은 고딕" panose="020B0503020000020004" pitchFamily="50" charset="-127"/>
              </a:rPr>
              <a:t>테더링</a:t>
            </a:r>
            <a:r>
              <a:rPr lang="ko-KR" altLang="en-US" sz="1800" b="0" i="0" u="none" strike="noStrike" dirty="0">
                <a:solidFill>
                  <a:srgbClr val="000000"/>
                </a:solidFill>
                <a:effectLst/>
                <a:latin typeface="맑은 고딕" panose="020B0503020000020004" pitchFamily="50" charset="-127"/>
                <a:ea typeface="맑은 고딕" panose="020B0503020000020004" pitchFamily="50" charset="-127"/>
              </a:rPr>
              <a:t> 차단</a:t>
            </a:r>
            <a:endParaRPr lang="en-US" altLang="ko-KR" dirty="0">
              <a:solidFill>
                <a:srgbClr val="000000"/>
              </a:solidFill>
              <a:highlight>
                <a:srgbClr val="FDFDFD"/>
              </a:highlight>
              <a:latin typeface="noto"/>
            </a:endParaRPr>
          </a:p>
        </p:txBody>
      </p:sp>
    </p:spTree>
    <p:extLst>
      <p:ext uri="{BB962C8B-B14F-4D97-AF65-F5344CB8AC3E}">
        <p14:creationId xmlns:p14="http://schemas.microsoft.com/office/powerpoint/2010/main" val="272847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그림 4">
            <a:extLst>
              <a:ext uri="{FF2B5EF4-FFF2-40B4-BE49-F238E27FC236}">
                <a16:creationId xmlns:a16="http://schemas.microsoft.com/office/drawing/2014/main" id="{CF7A2613-3D1F-F658-DBE5-BE5AE5E697F2}"/>
              </a:ext>
            </a:extLst>
          </p:cNvPr>
          <p:cNvPicPr>
            <a:picLocks noChangeAspect="1"/>
          </p:cNvPicPr>
          <p:nvPr/>
        </p:nvPicPr>
        <p:blipFill>
          <a:blip r:embed="rId3"/>
          <a:stretch>
            <a:fillRect/>
          </a:stretch>
        </p:blipFill>
        <p:spPr>
          <a:xfrm>
            <a:off x="783773" y="4173970"/>
            <a:ext cx="10736424" cy="1230874"/>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602597"/>
            <a:ext cx="8537508" cy="3416320"/>
          </a:xfrm>
          <a:prstGeom prst="rect">
            <a:avLst/>
          </a:prstGeom>
          <a:noFill/>
        </p:spPr>
        <p:txBody>
          <a:bodyPr wrap="square">
            <a:spAutoFit/>
          </a:bodyPr>
          <a:lstStyle/>
          <a:p>
            <a:r>
              <a:rPr lang="en-US" altLang="ko-KR" sz="1200" dirty="0"/>
              <a:t>&lt;and&gt;</a:t>
            </a:r>
          </a:p>
          <a:p>
            <a:r>
              <a:rPr lang="en-US" altLang="ko-KR" sz="1200" dirty="0"/>
              <a:t>  &lt;equal&gt;</a:t>
            </a:r>
          </a:p>
          <a:p>
            <a:r>
              <a:rPr lang="en-US" altLang="ko-KR" sz="1200" dirty="0"/>
              <a:t>    &lt;</a:t>
            </a:r>
            <a:r>
              <a:rPr lang="en-US" altLang="ko-KR" sz="1200" dirty="0" err="1"/>
              <a:t>evtSrcDriveType</a:t>
            </a:r>
            <a:r>
              <a:rPr lang="en-US" altLang="ko-KR" sz="1200" dirty="0"/>
              <a:t> /&gt;</a:t>
            </a:r>
          </a:p>
          <a:p>
            <a:r>
              <a:rPr lang="en-US" altLang="ko-KR" sz="1200" dirty="0"/>
              <a:t>    &lt;</a:t>
            </a:r>
            <a:r>
              <a:rPr lang="en-US" altLang="ko-KR" sz="1200" dirty="0" err="1"/>
              <a:t>constDriveFixed</a:t>
            </a:r>
            <a:r>
              <a:rPr lang="en-US" altLang="ko-KR" sz="1200" dirty="0"/>
              <a:t> /&gt;</a:t>
            </a:r>
          </a:p>
          <a:p>
            <a:r>
              <a:rPr lang="en-US" altLang="ko-KR" sz="1200" dirty="0"/>
              <a:t>  &lt;/equal&gt;</a:t>
            </a:r>
          </a:p>
          <a:p>
            <a:r>
              <a:rPr lang="en-US" altLang="ko-KR" sz="1200" dirty="0"/>
              <a:t>  &lt;equal&gt;</a:t>
            </a:r>
          </a:p>
          <a:p>
            <a:r>
              <a:rPr lang="en-US" altLang="ko-KR" sz="1200" dirty="0"/>
              <a:t>    &lt;</a:t>
            </a:r>
            <a:r>
              <a:rPr lang="en-US" altLang="ko-KR" sz="1200" dirty="0" err="1"/>
              <a:t>curProcessImageName</a:t>
            </a:r>
            <a:r>
              <a:rPr lang="en-US" altLang="ko-KR" sz="1200" dirty="0"/>
              <a:t> /&gt;</a:t>
            </a:r>
          </a:p>
          <a:p>
            <a:r>
              <a:rPr lang="en-US" altLang="ko-KR" sz="1200" dirty="0"/>
              <a:t>    &lt;string value="mstsc.exe" /&gt;</a:t>
            </a:r>
          </a:p>
          <a:p>
            <a:r>
              <a:rPr lang="en-US" altLang="ko-KR" sz="1200" dirty="0"/>
              <a:t>  &lt;/equal&gt;</a:t>
            </a:r>
          </a:p>
          <a:p>
            <a:r>
              <a:rPr lang="en-US" altLang="ko-KR" sz="1200" dirty="0"/>
              <a:t>  &lt;in&gt;</a:t>
            </a:r>
          </a:p>
          <a:p>
            <a:r>
              <a:rPr lang="en-US" altLang="ko-KR" sz="1200" dirty="0"/>
              <a:t>    &lt;</a:t>
            </a:r>
            <a:r>
              <a:rPr lang="en-US" altLang="ko-KR" sz="1200" dirty="0" err="1"/>
              <a:t>evtOperationType</a:t>
            </a:r>
            <a:r>
              <a:rPr lang="en-US" altLang="ko-KR" sz="1200" dirty="0"/>
              <a:t> /&gt;</a:t>
            </a:r>
          </a:p>
          <a:p>
            <a:r>
              <a:rPr lang="en-US" altLang="ko-KR" sz="1200" dirty="0"/>
              <a:t>    &lt;list&gt;</a:t>
            </a:r>
          </a:p>
          <a:p>
            <a:r>
              <a:rPr lang="en-US" altLang="ko-KR" sz="1200" dirty="0"/>
              <a:t>      &lt;</a:t>
            </a:r>
            <a:r>
              <a:rPr lang="en-US" altLang="ko-KR" sz="1200" dirty="0" err="1"/>
              <a:t>constOpFileCopy</a:t>
            </a:r>
            <a:r>
              <a:rPr lang="en-US" altLang="ko-KR" sz="1200" dirty="0"/>
              <a:t> /&gt;</a:t>
            </a:r>
          </a:p>
          <a:p>
            <a:r>
              <a:rPr lang="en-US" altLang="ko-KR" sz="1200" dirty="0"/>
              <a:t>      &lt;</a:t>
            </a:r>
            <a:r>
              <a:rPr lang="en-US" altLang="ko-KR" sz="1200" dirty="0" err="1"/>
              <a:t>constOpFileMove</a:t>
            </a:r>
            <a:r>
              <a:rPr lang="en-US" altLang="ko-KR" sz="1200" dirty="0"/>
              <a:t> /&gt;</a:t>
            </a:r>
          </a:p>
          <a:p>
            <a:r>
              <a:rPr lang="en-US" altLang="ko-KR" sz="1200" dirty="0"/>
              <a:t>      &lt;</a:t>
            </a:r>
            <a:r>
              <a:rPr lang="en-US" altLang="ko-KR" sz="1200" dirty="0" err="1"/>
              <a:t>constOpAdePaste</a:t>
            </a:r>
            <a:r>
              <a:rPr lang="en-US" altLang="ko-KR" sz="1200" dirty="0"/>
              <a:t> /&gt;</a:t>
            </a:r>
          </a:p>
          <a:p>
            <a:r>
              <a:rPr lang="en-US" altLang="ko-KR" sz="1200" dirty="0"/>
              <a:t>    &lt;/list&gt;</a:t>
            </a:r>
          </a:p>
          <a:p>
            <a:r>
              <a:rPr lang="en-US" altLang="ko-KR" sz="1200" dirty="0"/>
              <a:t>  &lt;/in&gt;</a:t>
            </a:r>
          </a:p>
          <a:p>
            <a:r>
              <a:rPr lang="en-US" altLang="ko-KR" sz="1200" dirty="0"/>
              <a:t>&lt;/and&gt;</a:t>
            </a:r>
            <a:endParaRPr lang="ko-KR" altLang="en-US" sz="12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771671" y="4388249"/>
            <a:ext cx="837651" cy="2321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16.</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PC </a:t>
            </a:r>
            <a:r>
              <a:rPr lang="ko-KR" altLang="en-US" dirty="0">
                <a:solidFill>
                  <a:srgbClr val="000000"/>
                </a:solidFill>
                <a:highlight>
                  <a:srgbClr val="FDFDFD"/>
                </a:highlight>
                <a:latin typeface="noto"/>
              </a:rPr>
              <a:t>에서 </a:t>
            </a:r>
            <a:r>
              <a:rPr lang="en-US" altLang="ko-KR" dirty="0">
                <a:solidFill>
                  <a:srgbClr val="000000"/>
                </a:solidFill>
                <a:highlight>
                  <a:srgbClr val="FDFDFD"/>
                </a:highlight>
                <a:latin typeface="noto"/>
              </a:rPr>
              <a:t>MSTSC </a:t>
            </a:r>
            <a:r>
              <a:rPr lang="ko-KR" altLang="en-US" dirty="0">
                <a:solidFill>
                  <a:srgbClr val="000000"/>
                </a:solidFill>
                <a:highlight>
                  <a:srgbClr val="FDFDFD"/>
                </a:highlight>
                <a:latin typeface="noto"/>
              </a:rPr>
              <a:t>파일 붙여넣기</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125818" y="4388250"/>
            <a:ext cx="837651" cy="2321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a:extLst>
              <a:ext uri="{FF2B5EF4-FFF2-40B4-BE49-F238E27FC236}">
                <a16:creationId xmlns:a16="http://schemas.microsoft.com/office/drawing/2014/main" id="{4A099949-44DA-D81E-39FC-2D41F77DA145}"/>
              </a:ext>
            </a:extLst>
          </p:cNvPr>
          <p:cNvSpPr txBox="1"/>
          <p:nvPr/>
        </p:nvSpPr>
        <p:spPr>
          <a:xfrm>
            <a:off x="783773" y="5404844"/>
            <a:ext cx="10552922" cy="1477328"/>
          </a:xfrm>
          <a:prstGeom prst="rect">
            <a:avLst/>
          </a:prstGeom>
          <a:noFill/>
        </p:spPr>
        <p:txBody>
          <a:bodyPr wrap="square" rtlCol="0">
            <a:spAutoFit/>
          </a:bodyPr>
          <a:lstStyle/>
          <a:p>
            <a:r>
              <a:rPr lang="ko-KR" altLang="en-US" dirty="0">
                <a:solidFill>
                  <a:srgbClr val="000000"/>
                </a:solidFill>
                <a:highlight>
                  <a:srgbClr val="FDFDFD"/>
                </a:highlight>
                <a:latin typeface="noto"/>
              </a:rPr>
              <a:t>바탕화면 </a:t>
            </a:r>
            <a:r>
              <a:rPr lang="en-US" altLang="ko-KR" dirty="0">
                <a:solidFill>
                  <a:srgbClr val="000000"/>
                </a:solidFill>
                <a:highlight>
                  <a:srgbClr val="FDFDFD"/>
                </a:highlight>
                <a:latin typeface="noto"/>
              </a:rPr>
              <a:t>TXT</a:t>
            </a:r>
            <a:r>
              <a:rPr lang="ko-KR" altLang="en-US" dirty="0">
                <a:solidFill>
                  <a:srgbClr val="000000"/>
                </a:solidFill>
                <a:highlight>
                  <a:srgbClr val="FDFDFD"/>
                </a:highlight>
                <a:latin typeface="noto"/>
              </a:rPr>
              <a:t>문서를 원격서버에 파일 붙여넣기 안되는 것 확인</a:t>
            </a:r>
            <a:endParaRPr lang="en-US" altLang="ko-KR" dirty="0">
              <a:solidFill>
                <a:srgbClr val="000000"/>
              </a:solidFill>
              <a:highlight>
                <a:srgbClr val="FDFDFD"/>
              </a:highlight>
              <a:latin typeface="noto"/>
            </a:endParaRPr>
          </a:p>
          <a:p>
            <a:r>
              <a:rPr lang="ko-KR" altLang="en-US" dirty="0">
                <a:solidFill>
                  <a:srgbClr val="000000"/>
                </a:solidFill>
                <a:highlight>
                  <a:srgbClr val="FDFDFD"/>
                </a:highlight>
                <a:latin typeface="noto"/>
              </a:rPr>
              <a:t>소스파일 확인해보면 </a:t>
            </a:r>
            <a:r>
              <a:rPr lang="ko-KR" altLang="en-US" dirty="0" err="1">
                <a:solidFill>
                  <a:srgbClr val="000000"/>
                </a:solidFill>
                <a:highlight>
                  <a:srgbClr val="FDFDFD"/>
                </a:highlight>
                <a:latin typeface="noto"/>
              </a:rPr>
              <a:t>붙여넣은</a:t>
            </a:r>
            <a:r>
              <a:rPr lang="ko-KR" altLang="en-US" dirty="0">
                <a:solidFill>
                  <a:srgbClr val="000000"/>
                </a:solidFill>
                <a:highlight>
                  <a:srgbClr val="FDFDFD"/>
                </a:highlight>
                <a:latin typeface="noto"/>
              </a:rPr>
              <a:t> 문서가 아니라 폴더가 찍힘 즉 바탕화면에서 원격으로 </a:t>
            </a:r>
            <a:r>
              <a:rPr lang="ko-KR" altLang="en-US" dirty="0" err="1">
                <a:solidFill>
                  <a:srgbClr val="000000"/>
                </a:solidFill>
                <a:highlight>
                  <a:srgbClr val="FDFDFD"/>
                </a:highlight>
                <a:latin typeface="noto"/>
              </a:rPr>
              <a:t>옮기는건</a:t>
            </a:r>
            <a:r>
              <a:rPr lang="ko-KR" altLang="en-US" dirty="0">
                <a:solidFill>
                  <a:srgbClr val="000000"/>
                </a:solidFill>
                <a:highlight>
                  <a:srgbClr val="FDFDFD"/>
                </a:highlight>
                <a:latin typeface="noto"/>
              </a:rPr>
              <a:t> 막지 못함 폴더에서 원격으로 넘겨야만 차단 이유를 찾아볼 필요가 있음</a:t>
            </a:r>
            <a:endParaRPr lang="en-US" altLang="ko-KR" dirty="0">
              <a:solidFill>
                <a:srgbClr val="000000"/>
              </a:solidFill>
              <a:highlight>
                <a:srgbClr val="FDFDFD"/>
              </a:highlight>
              <a:latin typeface="noto"/>
            </a:endParaRPr>
          </a:p>
          <a:p>
            <a:endParaRPr lang="en-US" altLang="ko-KR" dirty="0">
              <a:solidFill>
                <a:srgbClr val="000000"/>
              </a:solidFill>
              <a:highlight>
                <a:srgbClr val="FDFDFD"/>
              </a:highlight>
              <a:latin typeface="noto"/>
            </a:endParaRPr>
          </a:p>
          <a:p>
            <a:r>
              <a:rPr lang="en-US" altLang="ko-KR" dirty="0">
                <a:solidFill>
                  <a:srgbClr val="000000"/>
                </a:solidFill>
                <a:highlight>
                  <a:srgbClr val="FDFDFD"/>
                </a:highlight>
                <a:latin typeface="noto"/>
              </a:rPr>
              <a:t>-&gt;</a:t>
            </a:r>
            <a:r>
              <a:rPr lang="ko-KR" altLang="en-US" dirty="0">
                <a:solidFill>
                  <a:srgbClr val="000000"/>
                </a:solidFill>
                <a:highlight>
                  <a:srgbClr val="FDFDFD"/>
                </a:highlight>
                <a:latin typeface="noto"/>
              </a:rPr>
              <a:t>확인해보니 드라이브타입을  </a:t>
            </a:r>
            <a:r>
              <a:rPr lang="en-US" altLang="ko-KR" dirty="0">
                <a:solidFill>
                  <a:srgbClr val="000000"/>
                </a:solidFill>
                <a:highlight>
                  <a:srgbClr val="FDFDFD"/>
                </a:highlight>
                <a:latin typeface="noto"/>
              </a:rPr>
              <a:t> &lt;</a:t>
            </a:r>
            <a:r>
              <a:rPr lang="en-US" altLang="ko-KR" dirty="0" err="1">
                <a:solidFill>
                  <a:srgbClr val="000000"/>
                </a:solidFill>
                <a:highlight>
                  <a:srgbClr val="FDFDFD"/>
                </a:highlight>
                <a:latin typeface="noto"/>
              </a:rPr>
              <a:t>constDriveUnknown</a:t>
            </a:r>
            <a:r>
              <a:rPr lang="en-US" altLang="ko-KR" dirty="0">
                <a:solidFill>
                  <a:srgbClr val="000000"/>
                </a:solidFill>
                <a:highlight>
                  <a:srgbClr val="FDFDFD"/>
                </a:highlight>
                <a:latin typeface="noto"/>
              </a:rPr>
              <a:t> /&gt; </a:t>
            </a:r>
            <a:r>
              <a:rPr lang="ko-KR" altLang="en-US" dirty="0">
                <a:solidFill>
                  <a:srgbClr val="000000"/>
                </a:solidFill>
                <a:highlight>
                  <a:srgbClr val="FDFDFD"/>
                </a:highlight>
                <a:latin typeface="noto"/>
              </a:rPr>
              <a:t>바꿔보니 바탕화면에서 </a:t>
            </a:r>
            <a:r>
              <a:rPr lang="ko-KR" altLang="en-US" dirty="0" err="1">
                <a:solidFill>
                  <a:srgbClr val="000000"/>
                </a:solidFill>
                <a:highlight>
                  <a:srgbClr val="FDFDFD"/>
                </a:highlight>
                <a:latin typeface="noto"/>
              </a:rPr>
              <a:t>붙여넣은</a:t>
            </a:r>
            <a:r>
              <a:rPr lang="ko-KR" altLang="en-US" dirty="0">
                <a:solidFill>
                  <a:srgbClr val="000000"/>
                </a:solidFill>
                <a:highlight>
                  <a:srgbClr val="FDFDFD"/>
                </a:highlight>
                <a:latin typeface="noto"/>
              </a:rPr>
              <a:t> 것 차단 확인</a:t>
            </a:r>
            <a:endParaRPr lang="en-US" altLang="ko-KR" dirty="0">
              <a:solidFill>
                <a:srgbClr val="000000"/>
              </a:solidFill>
              <a:highlight>
                <a:srgbClr val="FDFDFD"/>
              </a:highlight>
              <a:latin typeface="noto"/>
            </a:endParaRPr>
          </a:p>
        </p:txBody>
      </p:sp>
    </p:spTree>
    <p:extLst>
      <p:ext uri="{BB962C8B-B14F-4D97-AF65-F5344CB8AC3E}">
        <p14:creationId xmlns:p14="http://schemas.microsoft.com/office/powerpoint/2010/main" val="1739035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그림 9">
            <a:extLst>
              <a:ext uri="{FF2B5EF4-FFF2-40B4-BE49-F238E27FC236}">
                <a16:creationId xmlns:a16="http://schemas.microsoft.com/office/drawing/2014/main" id="{2B8891E8-3B6B-FF30-7C59-5A4610162DBF}"/>
              </a:ext>
            </a:extLst>
          </p:cNvPr>
          <p:cNvPicPr>
            <a:picLocks noChangeAspect="1"/>
          </p:cNvPicPr>
          <p:nvPr/>
        </p:nvPicPr>
        <p:blipFill>
          <a:blip r:embed="rId3"/>
          <a:stretch>
            <a:fillRect/>
          </a:stretch>
        </p:blipFill>
        <p:spPr>
          <a:xfrm>
            <a:off x="720013" y="3639576"/>
            <a:ext cx="11100318" cy="1416687"/>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007822"/>
            <a:ext cx="10972798" cy="2308324"/>
          </a:xfrm>
          <a:prstGeom prst="rect">
            <a:avLst/>
          </a:prstGeom>
          <a:noFill/>
        </p:spPr>
        <p:txBody>
          <a:bodyPr wrap="square">
            <a:spAutoFit/>
          </a:bodyPr>
          <a:lstStyle/>
          <a:p>
            <a:r>
              <a:rPr lang="en-US" altLang="ko-KR" sz="1200" dirty="0"/>
              <a:t>&lt;and&gt;</a:t>
            </a:r>
          </a:p>
          <a:p>
            <a:r>
              <a:rPr lang="en-US" altLang="ko-KR" sz="1200" dirty="0"/>
              <a:t>  &lt;equal&gt;</a:t>
            </a:r>
          </a:p>
          <a:p>
            <a:r>
              <a:rPr lang="en-US" altLang="ko-KR" sz="1200" dirty="0"/>
              <a:t>    &lt;</a:t>
            </a:r>
            <a:r>
              <a:rPr lang="en-US" altLang="ko-KR" sz="1200" dirty="0" err="1"/>
              <a:t>evtSrcFilePolicyTag</a:t>
            </a:r>
            <a:r>
              <a:rPr lang="en-US" altLang="ko-KR" sz="1200" dirty="0"/>
              <a:t> /&gt; (</a:t>
            </a:r>
            <a:r>
              <a:rPr lang="ko-KR" altLang="en-US" sz="1200" dirty="0"/>
              <a:t>정책 불러오는 것</a:t>
            </a:r>
            <a:r>
              <a:rPr lang="en-US" altLang="ko-KR" sz="1200" dirty="0"/>
              <a:t>) </a:t>
            </a:r>
          </a:p>
          <a:p>
            <a:r>
              <a:rPr lang="en-US" altLang="ko-KR" sz="1200" dirty="0"/>
              <a:t>    &lt;string value="test" /&gt;</a:t>
            </a:r>
          </a:p>
          <a:p>
            <a:r>
              <a:rPr lang="en-US" altLang="ko-KR" sz="1200" dirty="0"/>
              <a:t>  &lt;/equal&gt;</a:t>
            </a:r>
          </a:p>
          <a:p>
            <a:r>
              <a:rPr lang="en-US" altLang="ko-KR" sz="1200" dirty="0"/>
              <a:t>  &lt;in&gt;</a:t>
            </a:r>
          </a:p>
          <a:p>
            <a:r>
              <a:rPr lang="en-US" altLang="ko-KR" sz="1200" dirty="0"/>
              <a:t>    &lt;</a:t>
            </a:r>
            <a:r>
              <a:rPr lang="en-US" altLang="ko-KR" sz="1200" dirty="0" err="1"/>
              <a:t>evtOperationType</a:t>
            </a:r>
            <a:r>
              <a:rPr lang="en-US" altLang="ko-KR" sz="1200" dirty="0"/>
              <a:t> /&gt;</a:t>
            </a:r>
          </a:p>
          <a:p>
            <a:r>
              <a:rPr lang="en-US" altLang="ko-KR" sz="1200" dirty="0"/>
              <a:t>    &lt;list&gt;</a:t>
            </a:r>
          </a:p>
          <a:p>
            <a:r>
              <a:rPr lang="en-US" altLang="ko-KR" sz="1200" dirty="0"/>
              <a:t>      &lt;</a:t>
            </a:r>
            <a:r>
              <a:rPr lang="en-US" altLang="ko-KR" sz="1200" dirty="0" err="1"/>
              <a:t>constOpSendMail</a:t>
            </a:r>
            <a:r>
              <a:rPr lang="en-US" altLang="ko-KR" sz="1200" dirty="0"/>
              <a:t> /&gt;</a:t>
            </a:r>
          </a:p>
          <a:p>
            <a:r>
              <a:rPr lang="en-US" altLang="ko-KR" sz="1200" dirty="0"/>
              <a:t>    &lt;/list&gt;</a:t>
            </a:r>
          </a:p>
          <a:p>
            <a:r>
              <a:rPr lang="en-US" altLang="ko-KR" sz="1200" dirty="0"/>
              <a:t>  &lt;/in&gt;</a:t>
            </a:r>
          </a:p>
          <a:p>
            <a:r>
              <a:rPr lang="en-US" altLang="ko-KR" sz="1200" dirty="0"/>
              <a:t>&lt;/and&gt;</a:t>
            </a:r>
            <a:endParaRPr lang="ko-KR" altLang="en-US" sz="12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818322" y="3859167"/>
            <a:ext cx="856315"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17.</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Outlook </a:t>
            </a:r>
            <a:r>
              <a:rPr lang="ko-KR" altLang="en-US" dirty="0">
                <a:solidFill>
                  <a:srgbClr val="000000"/>
                </a:solidFill>
                <a:highlight>
                  <a:srgbClr val="FDFDFD"/>
                </a:highlight>
                <a:latin typeface="noto"/>
              </a:rPr>
              <a:t>본문 키워드 </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10608906" y="3893427"/>
            <a:ext cx="709126" cy="1794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TextBox 2">
            <a:extLst>
              <a:ext uri="{FF2B5EF4-FFF2-40B4-BE49-F238E27FC236}">
                <a16:creationId xmlns:a16="http://schemas.microsoft.com/office/drawing/2014/main" id="{26C960F7-4862-7FA8-9F65-44A49B7D017D}"/>
              </a:ext>
            </a:extLst>
          </p:cNvPr>
          <p:cNvSpPr txBox="1"/>
          <p:nvPr/>
        </p:nvSpPr>
        <p:spPr>
          <a:xfrm>
            <a:off x="4865915" y="1331252"/>
            <a:ext cx="6097554" cy="276999"/>
          </a:xfrm>
          <a:prstGeom prst="rect">
            <a:avLst/>
          </a:prstGeom>
          <a:noFill/>
        </p:spPr>
        <p:txBody>
          <a:bodyPr wrap="square">
            <a:spAutoFit/>
          </a:bodyPr>
          <a:lstStyle/>
          <a:p>
            <a:r>
              <a:rPr lang="ko-KR" altLang="en-US" sz="1200" dirty="0"/>
              <a:t>&lt;</a:t>
            </a:r>
            <a:r>
              <a:rPr lang="ko-KR" altLang="en-US" sz="1200" dirty="0" err="1"/>
              <a:t>evtSrcFileEntityFrequency</a:t>
            </a:r>
            <a:r>
              <a:rPr lang="ko-KR" altLang="en-US" sz="1200" dirty="0"/>
              <a:t> </a:t>
            </a:r>
            <a:r>
              <a:rPr lang="ko-KR" altLang="en-US" sz="1200" dirty="0" err="1"/>
              <a:t>name</a:t>
            </a:r>
            <a:r>
              <a:rPr lang="en-US" altLang="ko-KR" sz="1200" dirty="0"/>
              <a:t>&gt;</a:t>
            </a:r>
            <a:r>
              <a:rPr lang="ko-KR" altLang="en-US" sz="1200" dirty="0"/>
              <a:t> 규칙이름 불러오는 것</a:t>
            </a:r>
          </a:p>
        </p:txBody>
      </p:sp>
      <p:sp>
        <p:nvSpPr>
          <p:cNvPr id="11" name="TextBox 10">
            <a:extLst>
              <a:ext uri="{FF2B5EF4-FFF2-40B4-BE49-F238E27FC236}">
                <a16:creationId xmlns:a16="http://schemas.microsoft.com/office/drawing/2014/main" id="{B8C522E0-E9A1-253D-953D-7639C93AFB22}"/>
              </a:ext>
            </a:extLst>
          </p:cNvPr>
          <p:cNvSpPr txBox="1"/>
          <p:nvPr/>
        </p:nvSpPr>
        <p:spPr>
          <a:xfrm>
            <a:off x="769544" y="5419646"/>
            <a:ext cx="10445851" cy="276999"/>
          </a:xfrm>
          <a:prstGeom prst="rect">
            <a:avLst/>
          </a:prstGeom>
          <a:noFill/>
        </p:spPr>
        <p:txBody>
          <a:bodyPr wrap="square">
            <a:spAutoFit/>
          </a:bodyPr>
          <a:lstStyle/>
          <a:p>
            <a:r>
              <a:rPr lang="en-US" altLang="ko-KR" sz="1200" dirty="0"/>
              <a:t>Outlook</a:t>
            </a:r>
            <a:r>
              <a:rPr lang="ko-KR" altLang="en-US" sz="1200" dirty="0"/>
              <a:t> 메일 본문에 설정한 키워드 </a:t>
            </a:r>
            <a:r>
              <a:rPr lang="en-US" altLang="ko-KR" sz="1200" dirty="0"/>
              <a:t>“Kwang” </a:t>
            </a:r>
            <a:r>
              <a:rPr lang="ko-KR" altLang="en-US" sz="1200" dirty="0"/>
              <a:t>가 포함되면 차단 되는 것 확인</a:t>
            </a:r>
            <a:r>
              <a:rPr lang="en-US" altLang="ko-KR" sz="1200" dirty="0"/>
              <a:t>.</a:t>
            </a:r>
            <a:endParaRPr lang="ko-KR" altLang="en-US" sz="1200" dirty="0"/>
          </a:p>
        </p:txBody>
      </p:sp>
    </p:spTree>
    <p:extLst>
      <p:ext uri="{BB962C8B-B14F-4D97-AF65-F5344CB8AC3E}">
        <p14:creationId xmlns:p14="http://schemas.microsoft.com/office/powerpoint/2010/main" val="670361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그림 11">
            <a:extLst>
              <a:ext uri="{FF2B5EF4-FFF2-40B4-BE49-F238E27FC236}">
                <a16:creationId xmlns:a16="http://schemas.microsoft.com/office/drawing/2014/main" id="{0526E13F-9EB1-42F0-F7D1-17F06B0312AC}"/>
              </a:ext>
            </a:extLst>
          </p:cNvPr>
          <p:cNvPicPr>
            <a:picLocks noChangeAspect="1"/>
          </p:cNvPicPr>
          <p:nvPr/>
        </p:nvPicPr>
        <p:blipFill>
          <a:blip r:embed="rId3"/>
          <a:stretch>
            <a:fillRect/>
          </a:stretch>
        </p:blipFill>
        <p:spPr>
          <a:xfrm>
            <a:off x="1430693" y="4375815"/>
            <a:ext cx="9430139" cy="1228390"/>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007822"/>
            <a:ext cx="10972798" cy="1938992"/>
          </a:xfrm>
          <a:prstGeom prst="rect">
            <a:avLst/>
          </a:prstGeom>
          <a:noFill/>
        </p:spPr>
        <p:txBody>
          <a:bodyPr wrap="square">
            <a:spAutoFit/>
          </a:bodyPr>
          <a:lstStyle/>
          <a:p>
            <a:r>
              <a:rPr lang="en-US" altLang="ko-KR" sz="1200" dirty="0"/>
              <a:t>&lt;and&gt;</a:t>
            </a:r>
          </a:p>
          <a:p>
            <a:r>
              <a:rPr lang="en-US" altLang="ko-KR" sz="1200" dirty="0"/>
              <a:t>  &lt;equal&gt;</a:t>
            </a:r>
          </a:p>
          <a:p>
            <a:r>
              <a:rPr lang="en-US" altLang="ko-KR" sz="1200" dirty="0"/>
              <a:t>    &lt;</a:t>
            </a:r>
            <a:r>
              <a:rPr lang="en-US" altLang="ko-KR" sz="1200" dirty="0" err="1"/>
              <a:t>evtMailRecipientTypes</a:t>
            </a:r>
            <a:r>
              <a:rPr lang="en-US" altLang="ko-KR" sz="1200" dirty="0"/>
              <a:t> /&gt;</a:t>
            </a:r>
          </a:p>
          <a:p>
            <a:r>
              <a:rPr lang="en-US" altLang="ko-KR" sz="1200" dirty="0"/>
              <a:t>    &lt;</a:t>
            </a:r>
            <a:r>
              <a:rPr lang="en-US" altLang="ko-KR" sz="1200" dirty="0" err="1"/>
              <a:t>constMailBCC</a:t>
            </a:r>
            <a:r>
              <a:rPr lang="en-US" altLang="ko-KR" sz="1200" dirty="0"/>
              <a:t> /&gt;                  -&gt; BCC = </a:t>
            </a:r>
            <a:r>
              <a:rPr lang="ko-KR" altLang="en-US" sz="1200" dirty="0"/>
              <a:t>숨은 참조</a:t>
            </a:r>
            <a:endParaRPr lang="en-US" altLang="ko-KR" sz="1200" dirty="0"/>
          </a:p>
          <a:p>
            <a:r>
              <a:rPr lang="en-US" altLang="ko-KR" sz="1200" dirty="0"/>
              <a:t>  &lt;/equal&gt;</a:t>
            </a:r>
          </a:p>
          <a:p>
            <a:r>
              <a:rPr lang="en-US" altLang="ko-KR" sz="1200" dirty="0"/>
              <a:t>  &lt;equal&gt;</a:t>
            </a:r>
          </a:p>
          <a:p>
            <a:r>
              <a:rPr lang="en-US" altLang="ko-KR" sz="1200" dirty="0"/>
              <a:t>    &lt;</a:t>
            </a:r>
            <a:r>
              <a:rPr lang="en-US" altLang="ko-KR" sz="1200" dirty="0" err="1"/>
              <a:t>evtOperationType</a:t>
            </a:r>
            <a:r>
              <a:rPr lang="en-US" altLang="ko-KR" sz="1200" dirty="0"/>
              <a:t> /&gt;</a:t>
            </a:r>
          </a:p>
          <a:p>
            <a:r>
              <a:rPr lang="en-US" altLang="ko-KR" sz="1200" dirty="0"/>
              <a:t>    &lt;</a:t>
            </a:r>
            <a:r>
              <a:rPr lang="en-US" altLang="ko-KR" sz="1200" dirty="0" err="1"/>
              <a:t>constOpSendMail</a:t>
            </a:r>
            <a:r>
              <a:rPr lang="en-US" altLang="ko-KR" sz="1200" dirty="0"/>
              <a:t> /&gt;</a:t>
            </a:r>
          </a:p>
          <a:p>
            <a:r>
              <a:rPr lang="en-US" altLang="ko-KR" sz="1200" dirty="0"/>
              <a:t>  &lt;/equal&gt;</a:t>
            </a:r>
          </a:p>
          <a:p>
            <a:r>
              <a:rPr lang="en-US" altLang="ko-KR" sz="1200" dirty="0"/>
              <a:t>&lt;/and&gt;</a:t>
            </a:r>
            <a:endParaRPr lang="ko-KR" altLang="en-US" sz="12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981063" y="4562282"/>
            <a:ext cx="856315"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18.</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Outlook </a:t>
            </a:r>
            <a:r>
              <a:rPr lang="ko-KR" altLang="en-US" dirty="0">
                <a:solidFill>
                  <a:srgbClr val="000000"/>
                </a:solidFill>
                <a:highlight>
                  <a:srgbClr val="FDFDFD"/>
                </a:highlight>
                <a:latin typeface="noto"/>
              </a:rPr>
              <a:t>숨은 참조 메일 보낼 시</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8210938" y="4522190"/>
            <a:ext cx="961054" cy="27351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TextBox 10">
            <a:extLst>
              <a:ext uri="{FF2B5EF4-FFF2-40B4-BE49-F238E27FC236}">
                <a16:creationId xmlns:a16="http://schemas.microsoft.com/office/drawing/2014/main" id="{B8C522E0-E9A1-253D-953D-7639C93AFB22}"/>
              </a:ext>
            </a:extLst>
          </p:cNvPr>
          <p:cNvSpPr txBox="1"/>
          <p:nvPr/>
        </p:nvSpPr>
        <p:spPr>
          <a:xfrm>
            <a:off x="769544" y="6108300"/>
            <a:ext cx="10445851" cy="276999"/>
          </a:xfrm>
          <a:prstGeom prst="rect">
            <a:avLst/>
          </a:prstGeom>
          <a:noFill/>
        </p:spPr>
        <p:txBody>
          <a:bodyPr wrap="square">
            <a:spAutoFit/>
          </a:bodyPr>
          <a:lstStyle/>
          <a:p>
            <a:r>
              <a:rPr lang="en-US" altLang="ko-KR" sz="1200" dirty="0"/>
              <a:t>Outlook</a:t>
            </a:r>
            <a:r>
              <a:rPr lang="ko-KR" altLang="en-US" sz="1200" dirty="0"/>
              <a:t> 메일 숨은 참조 메일 보낼 시 차단 확인</a:t>
            </a:r>
          </a:p>
        </p:txBody>
      </p:sp>
      <p:pic>
        <p:nvPicPr>
          <p:cNvPr id="5" name="그림 4">
            <a:extLst>
              <a:ext uri="{FF2B5EF4-FFF2-40B4-BE49-F238E27FC236}">
                <a16:creationId xmlns:a16="http://schemas.microsoft.com/office/drawing/2014/main" id="{7C28AF7F-76ED-62D6-6DB8-410C2587FF2C}"/>
              </a:ext>
            </a:extLst>
          </p:cNvPr>
          <p:cNvPicPr>
            <a:picLocks noChangeAspect="1"/>
          </p:cNvPicPr>
          <p:nvPr/>
        </p:nvPicPr>
        <p:blipFill>
          <a:blip r:embed="rId4"/>
          <a:stretch>
            <a:fillRect/>
          </a:stretch>
        </p:blipFill>
        <p:spPr>
          <a:xfrm>
            <a:off x="6096000" y="749700"/>
            <a:ext cx="4666413" cy="3504022"/>
          </a:xfrm>
          <a:prstGeom prst="rect">
            <a:avLst/>
          </a:prstGeom>
        </p:spPr>
      </p:pic>
      <p:sp>
        <p:nvSpPr>
          <p:cNvPr id="7" name="직사각형 6">
            <a:extLst>
              <a:ext uri="{FF2B5EF4-FFF2-40B4-BE49-F238E27FC236}">
                <a16:creationId xmlns:a16="http://schemas.microsoft.com/office/drawing/2014/main" id="{8F990FCB-4C17-B71D-F18C-780EDD122A54}"/>
              </a:ext>
            </a:extLst>
          </p:cNvPr>
          <p:cNvSpPr/>
          <p:nvPr/>
        </p:nvSpPr>
        <p:spPr>
          <a:xfrm>
            <a:off x="6581191" y="1190885"/>
            <a:ext cx="1209870" cy="2833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976724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그림 9">
            <a:extLst>
              <a:ext uri="{FF2B5EF4-FFF2-40B4-BE49-F238E27FC236}">
                <a16:creationId xmlns:a16="http://schemas.microsoft.com/office/drawing/2014/main" id="{64031229-3970-4C1D-FF72-B59915B1C5B4}"/>
              </a:ext>
            </a:extLst>
          </p:cNvPr>
          <p:cNvPicPr>
            <a:picLocks noChangeAspect="1"/>
          </p:cNvPicPr>
          <p:nvPr/>
        </p:nvPicPr>
        <p:blipFill>
          <a:blip r:embed="rId3"/>
          <a:stretch>
            <a:fillRect/>
          </a:stretch>
        </p:blipFill>
        <p:spPr>
          <a:xfrm>
            <a:off x="797687" y="4444076"/>
            <a:ext cx="11118979" cy="1342850"/>
          </a:xfrm>
          <a:prstGeom prst="rect">
            <a:avLst/>
          </a:prstGeom>
        </p:spPr>
      </p:pic>
      <p:pic>
        <p:nvPicPr>
          <p:cNvPr id="3" name="그림 2">
            <a:extLst>
              <a:ext uri="{FF2B5EF4-FFF2-40B4-BE49-F238E27FC236}">
                <a16:creationId xmlns:a16="http://schemas.microsoft.com/office/drawing/2014/main" id="{A222842F-7184-2DC9-07C1-0AFE890F83E5}"/>
              </a:ext>
            </a:extLst>
          </p:cNvPr>
          <p:cNvPicPr>
            <a:picLocks noChangeAspect="1"/>
          </p:cNvPicPr>
          <p:nvPr/>
        </p:nvPicPr>
        <p:blipFill>
          <a:blip r:embed="rId4"/>
          <a:stretch>
            <a:fillRect/>
          </a:stretch>
        </p:blipFill>
        <p:spPr>
          <a:xfrm>
            <a:off x="5246874" y="704136"/>
            <a:ext cx="5928128" cy="3263348"/>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83773" y="1007822"/>
            <a:ext cx="10972798" cy="2123658"/>
          </a:xfrm>
          <a:prstGeom prst="rect">
            <a:avLst/>
          </a:prstGeom>
          <a:noFill/>
        </p:spPr>
        <p:txBody>
          <a:bodyPr wrap="square">
            <a:spAutoFit/>
          </a:bodyPr>
          <a:lstStyle/>
          <a:p>
            <a:r>
              <a:rPr lang="en-US" altLang="ko-KR" sz="1200" dirty="0"/>
              <a:t>&lt;and&gt;</a:t>
            </a:r>
          </a:p>
          <a:p>
            <a:r>
              <a:rPr lang="en-US" altLang="ko-KR" sz="1200" dirty="0"/>
              <a:t>  &lt;not&gt;</a:t>
            </a:r>
          </a:p>
          <a:p>
            <a:r>
              <a:rPr lang="en-US" altLang="ko-KR" sz="1200" dirty="0"/>
              <a:t>     &lt;like expr="%gunsystems.co.kr"&gt;</a:t>
            </a:r>
          </a:p>
          <a:p>
            <a:r>
              <a:rPr lang="en-US" altLang="ko-KR" sz="1200" dirty="0"/>
              <a:t>      &lt;</a:t>
            </a:r>
            <a:r>
              <a:rPr lang="en-US" altLang="ko-KR" sz="1200" dirty="0" err="1"/>
              <a:t>evtMailRecipients</a:t>
            </a:r>
            <a:r>
              <a:rPr lang="en-US" altLang="ko-KR" sz="1200" dirty="0"/>
              <a:t>/&gt;</a:t>
            </a:r>
          </a:p>
          <a:p>
            <a:r>
              <a:rPr lang="en-US" altLang="ko-KR" sz="1200" dirty="0"/>
              <a:t>    &lt;/like&gt;</a:t>
            </a:r>
          </a:p>
          <a:p>
            <a:r>
              <a:rPr lang="en-US" altLang="ko-KR" sz="1200" dirty="0"/>
              <a:t>  &lt;/not&gt;</a:t>
            </a:r>
          </a:p>
          <a:p>
            <a:r>
              <a:rPr lang="en-US" altLang="ko-KR" sz="1200" dirty="0"/>
              <a:t>  &lt;equal&gt;</a:t>
            </a:r>
          </a:p>
          <a:p>
            <a:r>
              <a:rPr lang="en-US" altLang="ko-KR" sz="1200" dirty="0"/>
              <a:t>    &lt;</a:t>
            </a:r>
            <a:r>
              <a:rPr lang="en-US" altLang="ko-KR" sz="1200" dirty="0" err="1"/>
              <a:t>evtOperationType</a:t>
            </a:r>
            <a:r>
              <a:rPr lang="en-US" altLang="ko-KR" sz="1200" dirty="0"/>
              <a:t>/&gt;</a:t>
            </a:r>
          </a:p>
          <a:p>
            <a:r>
              <a:rPr lang="en-US" altLang="ko-KR" sz="1200" dirty="0"/>
              <a:t>    &lt;</a:t>
            </a:r>
            <a:r>
              <a:rPr lang="en-US" altLang="ko-KR" sz="1200" dirty="0" err="1"/>
              <a:t>constOpSendMail</a:t>
            </a:r>
            <a:r>
              <a:rPr lang="en-US" altLang="ko-KR" sz="1200" dirty="0"/>
              <a:t>/&gt;</a:t>
            </a:r>
          </a:p>
          <a:p>
            <a:r>
              <a:rPr lang="en-US" altLang="ko-KR" sz="1200" dirty="0"/>
              <a:t>  &lt;/equal&gt;</a:t>
            </a:r>
          </a:p>
          <a:p>
            <a:r>
              <a:rPr lang="en-US" altLang="ko-KR" sz="1200" dirty="0"/>
              <a:t>&lt;/and&gt;</a:t>
            </a:r>
            <a:endParaRPr lang="ko-KR" altLang="en-US" sz="1200" dirty="0"/>
          </a:p>
        </p:txBody>
      </p:sp>
      <p:sp>
        <p:nvSpPr>
          <p:cNvPr id="8" name="직사각형 7">
            <a:extLst>
              <a:ext uri="{FF2B5EF4-FFF2-40B4-BE49-F238E27FC236}">
                <a16:creationId xmlns:a16="http://schemas.microsoft.com/office/drawing/2014/main" id="{A2190DEB-0ED1-AF30-B758-D2410E954E46}"/>
              </a:ext>
            </a:extLst>
          </p:cNvPr>
          <p:cNvSpPr/>
          <p:nvPr/>
        </p:nvSpPr>
        <p:spPr>
          <a:xfrm>
            <a:off x="3975853" y="4646027"/>
            <a:ext cx="856315" cy="19333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19.</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Outlook  </a:t>
            </a:r>
            <a:r>
              <a:rPr lang="ko-KR" altLang="en-US" dirty="0">
                <a:solidFill>
                  <a:srgbClr val="000000"/>
                </a:solidFill>
                <a:highlight>
                  <a:srgbClr val="FDFDFD"/>
                </a:highlight>
                <a:latin typeface="noto"/>
              </a:rPr>
              <a:t>외부 사용자에게 메일 전송</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8" name="직사각형 17">
            <a:extLst>
              <a:ext uri="{FF2B5EF4-FFF2-40B4-BE49-F238E27FC236}">
                <a16:creationId xmlns:a16="http://schemas.microsoft.com/office/drawing/2014/main" id="{4E7F8D97-2A7B-85E1-816E-954997502A18}"/>
              </a:ext>
            </a:extLst>
          </p:cNvPr>
          <p:cNvSpPr/>
          <p:nvPr/>
        </p:nvSpPr>
        <p:spPr>
          <a:xfrm>
            <a:off x="8602824" y="4565611"/>
            <a:ext cx="2705878" cy="2737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TextBox 10">
            <a:extLst>
              <a:ext uri="{FF2B5EF4-FFF2-40B4-BE49-F238E27FC236}">
                <a16:creationId xmlns:a16="http://schemas.microsoft.com/office/drawing/2014/main" id="{B8C522E0-E9A1-253D-953D-7639C93AFB22}"/>
              </a:ext>
            </a:extLst>
          </p:cNvPr>
          <p:cNvSpPr txBox="1"/>
          <p:nvPr/>
        </p:nvSpPr>
        <p:spPr>
          <a:xfrm>
            <a:off x="769544" y="6108300"/>
            <a:ext cx="10445851" cy="276999"/>
          </a:xfrm>
          <a:prstGeom prst="rect">
            <a:avLst/>
          </a:prstGeom>
          <a:noFill/>
        </p:spPr>
        <p:txBody>
          <a:bodyPr wrap="square">
            <a:spAutoFit/>
          </a:bodyPr>
          <a:lstStyle/>
          <a:p>
            <a:r>
              <a:rPr lang="en-US" altLang="ko-KR" sz="1200" dirty="0"/>
              <a:t>Outlook</a:t>
            </a:r>
            <a:r>
              <a:rPr lang="ko-KR" altLang="en-US" sz="1200" dirty="0"/>
              <a:t>을 이용해 외부 메일인 </a:t>
            </a:r>
            <a:r>
              <a:rPr lang="en-US" altLang="ko-KR" sz="1200" dirty="0">
                <a:hlinkClick r:id="rId5"/>
              </a:rPr>
              <a:t>nya100@naver.com</a:t>
            </a:r>
            <a:r>
              <a:rPr lang="ko-KR" altLang="en-US" sz="1200" dirty="0"/>
              <a:t>은 차단이 되었고 </a:t>
            </a:r>
            <a:r>
              <a:rPr lang="en-US" altLang="ko-KR" sz="1200" dirty="0"/>
              <a:t>, </a:t>
            </a:r>
            <a:r>
              <a:rPr lang="ko-KR" altLang="en-US" sz="1200" dirty="0"/>
              <a:t>코드에 예외처리 한 내부 메일은 정상적으로 메일 전송 확인</a:t>
            </a:r>
          </a:p>
        </p:txBody>
      </p:sp>
      <p:sp>
        <p:nvSpPr>
          <p:cNvPr id="7" name="직사각형 6">
            <a:extLst>
              <a:ext uri="{FF2B5EF4-FFF2-40B4-BE49-F238E27FC236}">
                <a16:creationId xmlns:a16="http://schemas.microsoft.com/office/drawing/2014/main" id="{8F990FCB-4C17-B71D-F18C-780EDD122A54}"/>
              </a:ext>
            </a:extLst>
          </p:cNvPr>
          <p:cNvSpPr/>
          <p:nvPr/>
        </p:nvSpPr>
        <p:spPr>
          <a:xfrm>
            <a:off x="6270172" y="724470"/>
            <a:ext cx="1209870" cy="2833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681783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1.</a:t>
            </a:r>
            <a:r>
              <a:rPr lang="ko-KR" altLang="en-US" dirty="0">
                <a:solidFill>
                  <a:srgbClr val="000000"/>
                </a:solidFill>
                <a:highlight>
                  <a:srgbClr val="FDFDFD"/>
                </a:highlight>
                <a:latin typeface="noto"/>
              </a:rPr>
              <a:t> </a:t>
            </a:r>
            <a:r>
              <a:rPr lang="ko-KR" altLang="en-US" b="0" i="0" dirty="0">
                <a:solidFill>
                  <a:srgbClr val="000000"/>
                </a:solidFill>
                <a:effectLst/>
                <a:highlight>
                  <a:srgbClr val="FDFDFD"/>
                </a:highlight>
                <a:latin typeface="noto"/>
              </a:rPr>
              <a:t>사용자가 </a:t>
            </a:r>
            <a:r>
              <a:rPr lang="en-US" altLang="ko-KR" b="0" i="0" dirty="0">
                <a:solidFill>
                  <a:srgbClr val="000000"/>
                </a:solidFill>
                <a:effectLst/>
                <a:highlight>
                  <a:srgbClr val="FDFDFD"/>
                </a:highlight>
                <a:latin typeface="noto"/>
              </a:rPr>
              <a:t>Microsoft Word </a:t>
            </a:r>
            <a:r>
              <a:rPr lang="ko-KR" altLang="en-US" b="0" i="0" dirty="0">
                <a:solidFill>
                  <a:srgbClr val="000000"/>
                </a:solidFill>
                <a:effectLst/>
                <a:highlight>
                  <a:srgbClr val="FDFDFD"/>
                </a:highlight>
                <a:latin typeface="noto"/>
              </a:rPr>
              <a:t>문서를 복사하는 경우 </a:t>
            </a:r>
            <a:r>
              <a:rPr lang="en-US" altLang="ko-KR" b="0" i="0" dirty="0">
                <a:solidFill>
                  <a:srgbClr val="000000"/>
                </a:solidFill>
                <a:effectLst/>
                <a:highlight>
                  <a:srgbClr val="FDFDFD"/>
                </a:highlight>
                <a:latin typeface="noto"/>
              </a:rPr>
              <a:t>(</a:t>
            </a:r>
            <a:r>
              <a:rPr lang="ko-KR" altLang="en-US" b="0" i="0" dirty="0">
                <a:solidFill>
                  <a:srgbClr val="000000"/>
                </a:solidFill>
                <a:effectLst/>
                <a:highlight>
                  <a:srgbClr val="FDFDFD"/>
                </a:highlight>
                <a:latin typeface="noto"/>
              </a:rPr>
              <a:t>차단</a:t>
            </a:r>
            <a:r>
              <a:rPr lang="en-US" altLang="ko-KR" b="0" i="0" dirty="0">
                <a:solidFill>
                  <a:srgbClr val="000000"/>
                </a:solidFill>
                <a:effectLst/>
                <a:highlight>
                  <a:srgbClr val="FDFDFD"/>
                </a:highlight>
                <a:latin typeface="noto"/>
              </a:rPr>
              <a:t>)</a:t>
            </a:r>
            <a:endParaRPr lang="ko-KR" altLang="en-US" dirty="0"/>
          </a:p>
        </p:txBody>
      </p:sp>
      <p:sp>
        <p:nvSpPr>
          <p:cNvPr id="6" name="TextBox 5">
            <a:extLst>
              <a:ext uri="{FF2B5EF4-FFF2-40B4-BE49-F238E27FC236}">
                <a16:creationId xmlns:a16="http://schemas.microsoft.com/office/drawing/2014/main" id="{A97AE42A-10E6-18A7-C445-2F00BD58744E}"/>
              </a:ext>
            </a:extLst>
          </p:cNvPr>
          <p:cNvSpPr txBox="1"/>
          <p:nvPr/>
        </p:nvSpPr>
        <p:spPr>
          <a:xfrm>
            <a:off x="650810" y="1067697"/>
            <a:ext cx="6097554" cy="3416320"/>
          </a:xfrm>
          <a:prstGeom prst="rect">
            <a:avLst/>
          </a:prstGeom>
          <a:noFill/>
        </p:spPr>
        <p:txBody>
          <a:bodyPr wrap="square">
            <a:spAutoFit/>
          </a:bodyPr>
          <a:lstStyle/>
          <a:p>
            <a:r>
              <a:rPr lang="ko-KR" altLang="en-US" dirty="0"/>
              <a:t>&lt;and&gt;</a:t>
            </a:r>
          </a:p>
          <a:p>
            <a:r>
              <a:rPr lang="ko-KR" altLang="en-US" dirty="0"/>
              <a:t>  &lt;</a:t>
            </a:r>
            <a:r>
              <a:rPr lang="ko-KR" altLang="en-US" dirty="0" err="1"/>
              <a:t>equal</a:t>
            </a:r>
            <a:r>
              <a:rPr lang="ko-KR" altLang="en-US" dirty="0"/>
              <a:t>&gt;</a:t>
            </a:r>
          </a:p>
          <a:p>
            <a:r>
              <a:rPr lang="ko-KR" altLang="en-US" dirty="0"/>
              <a:t>    &lt;</a:t>
            </a:r>
            <a:r>
              <a:rPr lang="ko-KR" altLang="en-US" dirty="0" err="1"/>
              <a:t>evtSrcFileExt</a:t>
            </a:r>
            <a:r>
              <a:rPr lang="ko-KR" altLang="en-US" dirty="0"/>
              <a:t> /&gt;</a:t>
            </a:r>
          </a:p>
          <a:p>
            <a:r>
              <a:rPr lang="ko-KR" altLang="en-US" dirty="0"/>
              <a:t>    &lt;</a:t>
            </a:r>
            <a:r>
              <a:rPr lang="ko-KR" altLang="en-US" dirty="0" err="1"/>
              <a:t>string</a:t>
            </a:r>
            <a:r>
              <a:rPr lang="ko-KR" altLang="en-US" dirty="0"/>
              <a:t> </a:t>
            </a:r>
            <a:r>
              <a:rPr lang="ko-KR" altLang="en-US" dirty="0" err="1"/>
              <a:t>value</a:t>
            </a:r>
            <a:r>
              <a:rPr lang="ko-KR" altLang="en-US" dirty="0"/>
              <a:t>="</a:t>
            </a:r>
            <a:r>
              <a:rPr lang="ko-KR" altLang="en-US" dirty="0" err="1"/>
              <a:t>docx</a:t>
            </a:r>
            <a:r>
              <a:rPr lang="ko-KR" altLang="en-US" dirty="0"/>
              <a:t>" /&gt;</a:t>
            </a:r>
          </a:p>
          <a:p>
            <a:r>
              <a:rPr lang="ko-KR" altLang="en-US" dirty="0"/>
              <a:t>  &lt;/</a:t>
            </a:r>
            <a:r>
              <a:rPr lang="ko-KR" altLang="en-US" dirty="0" err="1"/>
              <a:t>equal</a:t>
            </a:r>
            <a:r>
              <a:rPr lang="ko-KR" altLang="en-US" dirty="0"/>
              <a:t>&gt;</a:t>
            </a:r>
          </a:p>
          <a:p>
            <a:r>
              <a:rPr lang="ko-KR" altLang="en-US" dirty="0"/>
              <a:t>  &lt;</a:t>
            </a:r>
            <a:r>
              <a:rPr lang="ko-KR" altLang="en-US" dirty="0" err="1"/>
              <a:t>in</a:t>
            </a:r>
            <a:r>
              <a:rPr lang="ko-KR" altLang="en-US" dirty="0"/>
              <a:t>&gt;</a:t>
            </a:r>
          </a:p>
          <a:p>
            <a:r>
              <a:rPr lang="ko-KR" altLang="en-US" dirty="0"/>
              <a:t>    &lt;</a:t>
            </a:r>
            <a:r>
              <a:rPr lang="ko-KR" altLang="en-US" dirty="0" err="1"/>
              <a:t>evtOperationType</a:t>
            </a:r>
            <a:r>
              <a:rPr lang="ko-KR" altLang="en-US" dirty="0"/>
              <a:t> /&gt;</a:t>
            </a:r>
          </a:p>
          <a:p>
            <a:r>
              <a:rPr lang="ko-KR" altLang="en-US" dirty="0"/>
              <a:t>    &lt;</a:t>
            </a:r>
            <a:r>
              <a:rPr lang="ko-KR" altLang="en-US" dirty="0" err="1"/>
              <a:t>list</a:t>
            </a:r>
            <a:r>
              <a:rPr lang="ko-KR" altLang="en-US" dirty="0"/>
              <a:t>&gt;</a:t>
            </a:r>
          </a:p>
          <a:p>
            <a:r>
              <a:rPr lang="ko-KR" altLang="en-US" dirty="0"/>
              <a:t>      &lt;</a:t>
            </a:r>
            <a:r>
              <a:rPr lang="ko-KR" altLang="en-US" dirty="0" err="1"/>
              <a:t>constOpFileCopy</a:t>
            </a:r>
            <a:r>
              <a:rPr lang="ko-KR" altLang="en-US" dirty="0"/>
              <a:t> /&gt;</a:t>
            </a:r>
          </a:p>
          <a:p>
            <a:r>
              <a:rPr lang="ko-KR" altLang="en-US" dirty="0"/>
              <a:t>    &lt;/</a:t>
            </a:r>
            <a:r>
              <a:rPr lang="ko-KR" altLang="en-US" dirty="0" err="1"/>
              <a:t>list</a:t>
            </a:r>
            <a:r>
              <a:rPr lang="ko-KR" altLang="en-US" dirty="0"/>
              <a:t>&gt;</a:t>
            </a:r>
          </a:p>
          <a:p>
            <a:r>
              <a:rPr lang="ko-KR" altLang="en-US" dirty="0"/>
              <a:t>  &lt;/</a:t>
            </a:r>
            <a:r>
              <a:rPr lang="ko-KR" altLang="en-US" dirty="0" err="1"/>
              <a:t>in</a:t>
            </a:r>
            <a:r>
              <a:rPr lang="ko-KR" altLang="en-US" dirty="0"/>
              <a:t>&gt;</a:t>
            </a:r>
          </a:p>
          <a:p>
            <a:r>
              <a:rPr lang="ko-KR" altLang="en-US" dirty="0"/>
              <a:t>&lt;/and&gt;</a:t>
            </a:r>
          </a:p>
        </p:txBody>
      </p:sp>
      <p:sp>
        <p:nvSpPr>
          <p:cNvPr id="7" name="TextBox 6">
            <a:extLst>
              <a:ext uri="{FF2B5EF4-FFF2-40B4-BE49-F238E27FC236}">
                <a16:creationId xmlns:a16="http://schemas.microsoft.com/office/drawing/2014/main" id="{4EF9503B-8737-6A77-9CEC-FB319293B472}"/>
              </a:ext>
            </a:extLst>
          </p:cNvPr>
          <p:cNvSpPr txBox="1"/>
          <p:nvPr/>
        </p:nvSpPr>
        <p:spPr>
          <a:xfrm>
            <a:off x="774441" y="4917233"/>
            <a:ext cx="10440955" cy="369332"/>
          </a:xfrm>
          <a:prstGeom prst="rect">
            <a:avLst/>
          </a:prstGeom>
          <a:noFill/>
        </p:spPr>
        <p:txBody>
          <a:bodyPr wrap="square" rtlCol="0">
            <a:spAutoFit/>
          </a:bodyPr>
          <a:lstStyle/>
          <a:p>
            <a:r>
              <a:rPr lang="ko-KR" altLang="en-US" dirty="0"/>
              <a:t>복사를 하고 붙여 넣기를 했을 때 파일 생성이 되지 않아 정상 동작임을 확인</a:t>
            </a:r>
            <a:endParaRPr lang="en-US" altLang="ko-KR" dirty="0"/>
          </a:p>
        </p:txBody>
      </p:sp>
    </p:spTree>
    <p:extLst>
      <p:ext uri="{BB962C8B-B14F-4D97-AF65-F5344CB8AC3E}">
        <p14:creationId xmlns:p14="http://schemas.microsoft.com/office/powerpoint/2010/main" val="1893178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A74B5EB6-A707-C5AF-6FAD-E4DE6FC9DC69}"/>
              </a:ext>
            </a:extLst>
          </p:cNvPr>
          <p:cNvPicPr>
            <a:picLocks noChangeAspect="1"/>
          </p:cNvPicPr>
          <p:nvPr/>
        </p:nvPicPr>
        <p:blipFill>
          <a:blip r:embed="rId3"/>
          <a:stretch>
            <a:fillRect/>
          </a:stretch>
        </p:blipFill>
        <p:spPr>
          <a:xfrm>
            <a:off x="4734798" y="2211973"/>
            <a:ext cx="7080587" cy="2409604"/>
          </a:xfrm>
          <a:prstGeom prst="rect">
            <a:avLst/>
          </a:prstGeom>
        </p:spPr>
      </p:pic>
      <p:sp>
        <p:nvSpPr>
          <p:cNvPr id="6" name="TextBox 5">
            <a:extLst>
              <a:ext uri="{FF2B5EF4-FFF2-40B4-BE49-F238E27FC236}">
                <a16:creationId xmlns:a16="http://schemas.microsoft.com/office/drawing/2014/main" id="{A97AE42A-10E6-18A7-C445-2F00BD58744E}"/>
              </a:ext>
            </a:extLst>
          </p:cNvPr>
          <p:cNvSpPr txBox="1"/>
          <p:nvPr/>
        </p:nvSpPr>
        <p:spPr>
          <a:xfrm>
            <a:off x="769544" y="602597"/>
            <a:ext cx="4203672" cy="4778231"/>
          </a:xfrm>
          <a:prstGeom prst="rect">
            <a:avLst/>
          </a:prstGeom>
          <a:noFill/>
        </p:spPr>
        <p:txBody>
          <a:bodyPr wrap="square">
            <a:spAutoFit/>
          </a:bodyPr>
          <a:lstStyle/>
          <a:p>
            <a:r>
              <a:rPr lang="en-US" altLang="ko-KR" sz="1050" dirty="0"/>
              <a:t>&lt;and&gt;</a:t>
            </a:r>
          </a:p>
          <a:p>
            <a:r>
              <a:rPr lang="en-US" altLang="ko-KR" sz="1050" dirty="0"/>
              <a:t>  &lt;in op = "like" match = "any"&gt;</a:t>
            </a:r>
          </a:p>
          <a:p>
            <a:r>
              <a:rPr lang="en-US" altLang="ko-KR" sz="1050" dirty="0"/>
              <a:t>    &lt;</a:t>
            </a:r>
            <a:r>
              <a:rPr lang="en-US" altLang="ko-KR" sz="1050" dirty="0" err="1"/>
              <a:t>evtSrcFilePath</a:t>
            </a:r>
            <a:r>
              <a:rPr lang="en-US" altLang="ko-KR" sz="1050" dirty="0"/>
              <a:t> /&gt;</a:t>
            </a:r>
          </a:p>
          <a:p>
            <a:r>
              <a:rPr lang="en-US" altLang="ko-KR" sz="1050" dirty="0"/>
              <a:t>    &lt;list&gt;</a:t>
            </a:r>
          </a:p>
          <a:p>
            <a:r>
              <a:rPr lang="en-US" altLang="ko-KR" sz="1050" dirty="0"/>
              <a:t>      &lt;string value = "%\%" /&gt;</a:t>
            </a:r>
          </a:p>
          <a:p>
            <a:r>
              <a:rPr lang="en-US" altLang="ko-KR" sz="1050" dirty="0"/>
              <a:t>    &lt;/list&gt;</a:t>
            </a:r>
          </a:p>
          <a:p>
            <a:r>
              <a:rPr lang="en-US" altLang="ko-KR" sz="1050" dirty="0"/>
              <a:t>  &lt;/in&gt;</a:t>
            </a:r>
          </a:p>
          <a:p>
            <a:r>
              <a:rPr lang="en-US" altLang="ko-KR" sz="1050" dirty="0"/>
              <a:t>  &lt;or&gt;</a:t>
            </a:r>
          </a:p>
          <a:p>
            <a:r>
              <a:rPr lang="en-US" altLang="ko-KR" sz="1050" dirty="0"/>
              <a:t>    &lt;in op="like" match="any"&gt;</a:t>
            </a:r>
          </a:p>
          <a:p>
            <a:r>
              <a:rPr lang="en-US" altLang="ko-KR" sz="1050" dirty="0"/>
              <a:t>      &lt;</a:t>
            </a:r>
            <a:r>
              <a:rPr lang="en-US" altLang="ko-KR" sz="1050" dirty="0" err="1"/>
              <a:t>curProcessAddressBar</a:t>
            </a:r>
            <a:r>
              <a:rPr lang="en-US" altLang="ko-KR" sz="1050" dirty="0"/>
              <a:t>/&gt;</a:t>
            </a:r>
          </a:p>
          <a:p>
            <a:r>
              <a:rPr lang="en-US" altLang="ko-KR" sz="1050" dirty="0"/>
              <a:t>      &lt;list&gt;</a:t>
            </a:r>
          </a:p>
          <a:p>
            <a:r>
              <a:rPr lang="en-US" altLang="ko-KR" sz="1050" dirty="0"/>
              <a:t>        &lt;string value="%translate.google.co.kr%" /&gt;</a:t>
            </a:r>
          </a:p>
          <a:p>
            <a:r>
              <a:rPr lang="en-US" altLang="ko-KR" sz="1050" dirty="0"/>
              <a:t>      &lt;/list&gt;</a:t>
            </a:r>
          </a:p>
          <a:p>
            <a:r>
              <a:rPr lang="en-US" altLang="ko-KR" sz="1050" dirty="0"/>
              <a:t>    &lt;/in&gt;</a:t>
            </a:r>
          </a:p>
          <a:p>
            <a:r>
              <a:rPr lang="en-US" altLang="ko-KR" sz="1050" dirty="0"/>
              <a:t>    &lt;in op="like" match="any"&gt;</a:t>
            </a:r>
          </a:p>
          <a:p>
            <a:r>
              <a:rPr lang="en-US" altLang="ko-KR" sz="1050" dirty="0"/>
              <a:t>      &lt;</a:t>
            </a:r>
            <a:r>
              <a:rPr lang="en-US" altLang="ko-KR" sz="1050" dirty="0" err="1"/>
              <a:t>evtDomain</a:t>
            </a:r>
            <a:r>
              <a:rPr lang="en-US" altLang="ko-KR" sz="1050" dirty="0"/>
              <a:t>/&gt;</a:t>
            </a:r>
          </a:p>
          <a:p>
            <a:r>
              <a:rPr lang="en-US" altLang="ko-KR" sz="1050" dirty="0"/>
              <a:t>      &lt;list&gt;</a:t>
            </a:r>
          </a:p>
          <a:p>
            <a:r>
              <a:rPr lang="en-US" altLang="ko-KR" sz="1050" dirty="0"/>
              <a:t>        &lt;string value="%translate.google.co.kr%" /&gt;</a:t>
            </a:r>
          </a:p>
          <a:p>
            <a:r>
              <a:rPr lang="en-US" altLang="ko-KR" sz="1050" dirty="0"/>
              <a:t>      &lt;/list&gt;</a:t>
            </a:r>
          </a:p>
          <a:p>
            <a:r>
              <a:rPr lang="en-US" altLang="ko-KR" sz="1050" dirty="0"/>
              <a:t>    &lt;/in&gt;</a:t>
            </a:r>
          </a:p>
          <a:p>
            <a:r>
              <a:rPr lang="en-US" altLang="ko-KR" sz="1050" dirty="0"/>
              <a:t>  &lt;/or&gt;</a:t>
            </a:r>
          </a:p>
          <a:p>
            <a:r>
              <a:rPr lang="en-US" altLang="ko-KR" sz="1050" dirty="0"/>
              <a:t>  &lt;in&gt;</a:t>
            </a:r>
          </a:p>
          <a:p>
            <a:r>
              <a:rPr lang="en-US" altLang="ko-KR" sz="1050" dirty="0"/>
              <a:t>    &lt;</a:t>
            </a:r>
            <a:r>
              <a:rPr lang="en-US" altLang="ko-KR" sz="1050" dirty="0" err="1"/>
              <a:t>evtOperationType</a:t>
            </a:r>
            <a:r>
              <a:rPr lang="en-US" altLang="ko-KR" sz="1050" dirty="0"/>
              <a:t> /&gt;</a:t>
            </a:r>
          </a:p>
          <a:p>
            <a:r>
              <a:rPr lang="en-US" altLang="ko-KR" sz="1050" dirty="0"/>
              <a:t>    &lt;list&gt;</a:t>
            </a:r>
          </a:p>
          <a:p>
            <a:r>
              <a:rPr lang="en-US" altLang="ko-KR" sz="1050" dirty="0"/>
              <a:t>      &lt;</a:t>
            </a:r>
            <a:r>
              <a:rPr lang="en-US" altLang="ko-KR" sz="1050" dirty="0" err="1"/>
              <a:t>constOpFileOpen</a:t>
            </a:r>
            <a:r>
              <a:rPr lang="en-US" altLang="ko-KR" sz="1050" dirty="0"/>
              <a:t> /&gt;</a:t>
            </a:r>
          </a:p>
          <a:p>
            <a:r>
              <a:rPr lang="en-US" altLang="ko-KR" sz="1050" dirty="0"/>
              <a:t>      &lt;</a:t>
            </a:r>
            <a:r>
              <a:rPr lang="en-US" altLang="ko-KR" sz="1050" dirty="0" err="1"/>
              <a:t>constOpNetTransferUpload</a:t>
            </a:r>
            <a:r>
              <a:rPr lang="en-US" altLang="ko-KR" sz="1050" dirty="0"/>
              <a:t> /&gt;      </a:t>
            </a:r>
          </a:p>
          <a:p>
            <a:r>
              <a:rPr lang="en-US" altLang="ko-KR" sz="1050" dirty="0"/>
              <a:t>    &lt;/list&gt;</a:t>
            </a:r>
          </a:p>
          <a:p>
            <a:r>
              <a:rPr lang="en-US" altLang="ko-KR" sz="1050" dirty="0"/>
              <a:t>  &lt;/in&gt;</a:t>
            </a:r>
          </a:p>
          <a:p>
            <a:r>
              <a:rPr lang="en-US" altLang="ko-KR" sz="1050" dirty="0"/>
              <a:t>&lt;/and&gt;</a:t>
            </a:r>
            <a:endParaRPr lang="ko-KR" altLang="en-US" sz="1050" dirty="0"/>
          </a:p>
        </p:txBody>
      </p:sp>
      <p:sp>
        <p:nvSpPr>
          <p:cNvPr id="8" name="직사각형 7">
            <a:extLst>
              <a:ext uri="{FF2B5EF4-FFF2-40B4-BE49-F238E27FC236}">
                <a16:creationId xmlns:a16="http://schemas.microsoft.com/office/drawing/2014/main" id="{A2190DEB-0ED1-AF30-B758-D2410E954E46}"/>
              </a:ext>
            </a:extLst>
          </p:cNvPr>
          <p:cNvSpPr/>
          <p:nvPr/>
        </p:nvSpPr>
        <p:spPr>
          <a:xfrm>
            <a:off x="9182335" y="3311831"/>
            <a:ext cx="1669167" cy="20581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20. </a:t>
            </a:r>
            <a:r>
              <a:rPr lang="ko-KR" altLang="en-US" dirty="0">
                <a:solidFill>
                  <a:srgbClr val="000000"/>
                </a:solidFill>
                <a:highlight>
                  <a:srgbClr val="FDFDFD"/>
                </a:highlight>
                <a:latin typeface="noto"/>
              </a:rPr>
              <a:t>크롬을 이용하여 구글 번역기 파일 업로드</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1" name="TextBox 10">
            <a:extLst>
              <a:ext uri="{FF2B5EF4-FFF2-40B4-BE49-F238E27FC236}">
                <a16:creationId xmlns:a16="http://schemas.microsoft.com/office/drawing/2014/main" id="{B8C522E0-E9A1-253D-953D-7639C93AFB22}"/>
              </a:ext>
            </a:extLst>
          </p:cNvPr>
          <p:cNvSpPr txBox="1"/>
          <p:nvPr/>
        </p:nvSpPr>
        <p:spPr>
          <a:xfrm>
            <a:off x="769544" y="6108300"/>
            <a:ext cx="10445851" cy="276999"/>
          </a:xfrm>
          <a:prstGeom prst="rect">
            <a:avLst/>
          </a:prstGeom>
          <a:noFill/>
        </p:spPr>
        <p:txBody>
          <a:bodyPr wrap="square">
            <a:spAutoFit/>
          </a:bodyPr>
          <a:lstStyle/>
          <a:p>
            <a:r>
              <a:rPr lang="ko-KR" altLang="en-US" sz="1200" dirty="0"/>
              <a:t>파일 탐색기 버튼이 눌리지 않음을 확인</a:t>
            </a:r>
          </a:p>
        </p:txBody>
      </p:sp>
    </p:spTree>
    <p:extLst>
      <p:ext uri="{BB962C8B-B14F-4D97-AF65-F5344CB8AC3E}">
        <p14:creationId xmlns:p14="http://schemas.microsoft.com/office/powerpoint/2010/main" val="3238911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97AE42A-10E6-18A7-C445-2F00BD58744E}"/>
              </a:ext>
            </a:extLst>
          </p:cNvPr>
          <p:cNvSpPr txBox="1"/>
          <p:nvPr/>
        </p:nvSpPr>
        <p:spPr>
          <a:xfrm>
            <a:off x="769544" y="602597"/>
            <a:ext cx="4203672" cy="3970318"/>
          </a:xfrm>
          <a:prstGeom prst="rect">
            <a:avLst/>
          </a:prstGeom>
          <a:noFill/>
        </p:spPr>
        <p:txBody>
          <a:bodyPr wrap="square">
            <a:spAutoFit/>
          </a:bodyPr>
          <a:lstStyle/>
          <a:p>
            <a:r>
              <a:rPr lang="en-US" altLang="ko-KR" sz="1050" dirty="0"/>
              <a:t>&lt;and&gt;</a:t>
            </a:r>
          </a:p>
          <a:p>
            <a:r>
              <a:rPr lang="en-US" altLang="ko-KR" sz="1050" dirty="0"/>
              <a:t>  &lt;in op="like" match="any"&gt;</a:t>
            </a:r>
          </a:p>
          <a:p>
            <a:r>
              <a:rPr lang="en-US" altLang="ko-KR" sz="1050" dirty="0"/>
              <a:t>    &lt;</a:t>
            </a:r>
            <a:r>
              <a:rPr lang="en-US" altLang="ko-KR" sz="1050" dirty="0" err="1"/>
              <a:t>evtDomain</a:t>
            </a:r>
            <a:r>
              <a:rPr lang="en-US" altLang="ko-KR" sz="1050" dirty="0"/>
              <a:t>/&gt;</a:t>
            </a:r>
          </a:p>
          <a:p>
            <a:r>
              <a:rPr lang="en-US" altLang="ko-KR" sz="1050" dirty="0"/>
              <a:t>    &lt;list&gt;</a:t>
            </a:r>
          </a:p>
          <a:p>
            <a:r>
              <a:rPr lang="en-US" altLang="ko-KR" sz="1050" dirty="0"/>
              <a:t>      &lt;string value="%nextpcb.com%" /&gt;</a:t>
            </a:r>
          </a:p>
          <a:p>
            <a:r>
              <a:rPr lang="en-US" altLang="ko-KR" sz="1050" dirty="0"/>
              <a:t>      &lt;string value="%papago.naver.com%" /&gt;</a:t>
            </a:r>
          </a:p>
          <a:p>
            <a:r>
              <a:rPr lang="en-US" altLang="ko-KR" sz="1050" dirty="0"/>
              <a:t>      &lt;string value="%clients6.google.com%" /&gt;</a:t>
            </a:r>
          </a:p>
          <a:p>
            <a:r>
              <a:rPr lang="en-US" altLang="ko-KR" sz="1050" dirty="0"/>
              <a:t>      &lt;string value="%push.clients6.google.com%" /&gt;</a:t>
            </a:r>
          </a:p>
          <a:p>
            <a:r>
              <a:rPr lang="en-US" altLang="ko-KR" sz="1050" dirty="0"/>
              <a:t>    &lt;/list&gt;</a:t>
            </a:r>
          </a:p>
          <a:p>
            <a:r>
              <a:rPr lang="en-US" altLang="ko-KR" sz="1050" dirty="0"/>
              <a:t>  &lt;/in&gt;</a:t>
            </a:r>
          </a:p>
          <a:p>
            <a:r>
              <a:rPr lang="en-US" altLang="ko-KR" sz="1050" dirty="0"/>
              <a:t>  &lt;in&gt;</a:t>
            </a:r>
          </a:p>
          <a:p>
            <a:r>
              <a:rPr lang="en-US" altLang="ko-KR" sz="1050" dirty="0"/>
              <a:t>    &lt;</a:t>
            </a:r>
            <a:r>
              <a:rPr lang="en-US" altLang="ko-KR" sz="1050" dirty="0" err="1"/>
              <a:t>curProcessImageName</a:t>
            </a:r>
            <a:r>
              <a:rPr lang="en-US" altLang="ko-KR" sz="1050" dirty="0"/>
              <a:t> /&gt;</a:t>
            </a:r>
          </a:p>
          <a:p>
            <a:r>
              <a:rPr lang="en-US" altLang="ko-KR" sz="1050" dirty="0"/>
              <a:t>    &lt;list&gt;</a:t>
            </a:r>
          </a:p>
          <a:p>
            <a:r>
              <a:rPr lang="en-US" altLang="ko-KR" sz="1050" dirty="0"/>
              <a:t>      &lt;string value="chrome.exe" /&gt;</a:t>
            </a:r>
          </a:p>
          <a:p>
            <a:r>
              <a:rPr lang="en-US" altLang="ko-KR" sz="1050" dirty="0"/>
              <a:t>      &lt;string value="msedge.exe" /&gt;</a:t>
            </a:r>
          </a:p>
          <a:p>
            <a:r>
              <a:rPr lang="en-US" altLang="ko-KR" sz="1050" dirty="0"/>
              <a:t>    &lt;/list&gt;</a:t>
            </a:r>
          </a:p>
          <a:p>
            <a:r>
              <a:rPr lang="en-US" altLang="ko-KR" sz="1050" dirty="0"/>
              <a:t>  &lt;/in&gt;</a:t>
            </a:r>
          </a:p>
          <a:p>
            <a:r>
              <a:rPr lang="en-US" altLang="ko-KR" sz="1050" dirty="0"/>
              <a:t>  &lt;in&gt;</a:t>
            </a:r>
          </a:p>
          <a:p>
            <a:r>
              <a:rPr lang="en-US" altLang="ko-KR" sz="1050" dirty="0"/>
              <a:t>    &lt;</a:t>
            </a:r>
            <a:r>
              <a:rPr lang="en-US" altLang="ko-KR" sz="1050" dirty="0" err="1"/>
              <a:t>evtOperationType</a:t>
            </a:r>
            <a:r>
              <a:rPr lang="en-US" altLang="ko-KR" sz="1050" dirty="0"/>
              <a:t> /&gt;</a:t>
            </a:r>
          </a:p>
          <a:p>
            <a:r>
              <a:rPr lang="en-US" altLang="ko-KR" sz="1050" dirty="0"/>
              <a:t>    &lt;list&gt;</a:t>
            </a:r>
          </a:p>
          <a:p>
            <a:r>
              <a:rPr lang="en-US" altLang="ko-KR" sz="1050" dirty="0"/>
              <a:t>      &lt;</a:t>
            </a:r>
            <a:r>
              <a:rPr lang="en-US" altLang="ko-KR" sz="1050" dirty="0" err="1"/>
              <a:t>constOpNetTransferUpload</a:t>
            </a:r>
            <a:r>
              <a:rPr lang="en-US" altLang="ko-KR" sz="1050" dirty="0"/>
              <a:t> /&gt;</a:t>
            </a:r>
          </a:p>
          <a:p>
            <a:r>
              <a:rPr lang="en-US" altLang="ko-KR" sz="1050" dirty="0"/>
              <a:t>    &lt;/list&gt;</a:t>
            </a:r>
          </a:p>
          <a:p>
            <a:r>
              <a:rPr lang="en-US" altLang="ko-KR" sz="1050" dirty="0"/>
              <a:t>  &lt;/in&gt;</a:t>
            </a:r>
          </a:p>
          <a:p>
            <a:r>
              <a:rPr lang="en-US" altLang="ko-KR" sz="1050" dirty="0"/>
              <a:t>&lt;/and&gt;</a:t>
            </a:r>
            <a:endParaRPr lang="ko-KR" altLang="en-US" sz="1050" dirty="0"/>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21. </a:t>
            </a:r>
            <a:r>
              <a:rPr lang="ko-KR" altLang="en-US" dirty="0">
                <a:solidFill>
                  <a:srgbClr val="000000"/>
                </a:solidFill>
                <a:highlight>
                  <a:srgbClr val="FDFDFD"/>
                </a:highlight>
                <a:latin typeface="noto"/>
              </a:rPr>
              <a:t>크롬</a:t>
            </a:r>
            <a:r>
              <a:rPr lang="en-US" altLang="ko-KR" dirty="0">
                <a:solidFill>
                  <a:srgbClr val="000000"/>
                </a:solidFill>
                <a:highlight>
                  <a:srgbClr val="FDFDFD"/>
                </a:highlight>
                <a:latin typeface="noto"/>
              </a:rPr>
              <a:t>,</a:t>
            </a:r>
            <a:r>
              <a:rPr lang="ko-KR" altLang="en-US" dirty="0" err="1">
                <a:solidFill>
                  <a:srgbClr val="000000"/>
                </a:solidFill>
                <a:highlight>
                  <a:srgbClr val="FDFDFD"/>
                </a:highlight>
                <a:latin typeface="noto"/>
              </a:rPr>
              <a:t>엣지</a:t>
            </a:r>
            <a:r>
              <a:rPr lang="ko-KR" altLang="en-US" dirty="0">
                <a:solidFill>
                  <a:srgbClr val="000000"/>
                </a:solidFill>
                <a:highlight>
                  <a:srgbClr val="FDFDFD"/>
                </a:highlight>
                <a:latin typeface="noto"/>
              </a:rPr>
              <a:t> 이용하여 파일 업로드</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1" name="TextBox 10">
            <a:extLst>
              <a:ext uri="{FF2B5EF4-FFF2-40B4-BE49-F238E27FC236}">
                <a16:creationId xmlns:a16="http://schemas.microsoft.com/office/drawing/2014/main" id="{B8C522E0-E9A1-253D-953D-7639C93AFB22}"/>
              </a:ext>
            </a:extLst>
          </p:cNvPr>
          <p:cNvSpPr txBox="1"/>
          <p:nvPr/>
        </p:nvSpPr>
        <p:spPr>
          <a:xfrm>
            <a:off x="769544" y="5022451"/>
            <a:ext cx="10445851" cy="276999"/>
          </a:xfrm>
          <a:prstGeom prst="rect">
            <a:avLst/>
          </a:prstGeom>
          <a:noFill/>
        </p:spPr>
        <p:txBody>
          <a:bodyPr wrap="square">
            <a:spAutoFit/>
          </a:bodyPr>
          <a:lstStyle/>
          <a:p>
            <a:r>
              <a:rPr lang="ko-KR" altLang="en-US" sz="1200" dirty="0"/>
              <a:t>해당 사이트들 문서 업로드 </a:t>
            </a:r>
            <a:r>
              <a:rPr lang="ko-KR" altLang="en-US" sz="1200" dirty="0" err="1"/>
              <a:t>안되는거</a:t>
            </a:r>
            <a:r>
              <a:rPr lang="ko-KR" altLang="en-US" sz="1200" dirty="0"/>
              <a:t> 확인 완료</a:t>
            </a:r>
          </a:p>
        </p:txBody>
      </p:sp>
    </p:spTree>
    <p:extLst>
      <p:ext uri="{BB962C8B-B14F-4D97-AF65-F5344CB8AC3E}">
        <p14:creationId xmlns:p14="http://schemas.microsoft.com/office/powerpoint/2010/main" val="1886748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97AE42A-10E6-18A7-C445-2F00BD58744E}"/>
              </a:ext>
            </a:extLst>
          </p:cNvPr>
          <p:cNvSpPr txBox="1"/>
          <p:nvPr/>
        </p:nvSpPr>
        <p:spPr>
          <a:xfrm>
            <a:off x="769544" y="602597"/>
            <a:ext cx="4203672" cy="4131900"/>
          </a:xfrm>
          <a:prstGeom prst="rect">
            <a:avLst/>
          </a:prstGeom>
          <a:noFill/>
        </p:spPr>
        <p:txBody>
          <a:bodyPr wrap="square">
            <a:spAutoFit/>
          </a:bodyPr>
          <a:lstStyle/>
          <a:p>
            <a:r>
              <a:rPr lang="en-US" altLang="ko-KR" sz="1050" dirty="0"/>
              <a:t>&lt;or&gt;</a:t>
            </a:r>
          </a:p>
          <a:p>
            <a:r>
              <a:rPr lang="en-US" altLang="ko-KR" sz="1050" dirty="0"/>
              <a:t>  &lt;in&gt;</a:t>
            </a:r>
          </a:p>
          <a:p>
            <a:r>
              <a:rPr lang="en-US" altLang="ko-KR" sz="1050" dirty="0"/>
              <a:t>    &lt;</a:t>
            </a:r>
            <a:r>
              <a:rPr lang="en-US" altLang="ko-KR" sz="1050" dirty="0" err="1"/>
              <a:t>evtOperationType</a:t>
            </a:r>
            <a:r>
              <a:rPr lang="en-US" altLang="ko-KR" sz="1050" dirty="0"/>
              <a:t> /&gt;</a:t>
            </a:r>
          </a:p>
          <a:p>
            <a:r>
              <a:rPr lang="en-US" altLang="ko-KR" sz="1050" dirty="0"/>
              <a:t>    &lt;list&gt;</a:t>
            </a:r>
          </a:p>
          <a:p>
            <a:r>
              <a:rPr lang="en-US" altLang="ko-KR" sz="1050" dirty="0"/>
              <a:t>      &lt;</a:t>
            </a:r>
            <a:r>
              <a:rPr lang="en-US" altLang="ko-KR" sz="1050" dirty="0" err="1"/>
              <a:t>constOpAdePrintScreen</a:t>
            </a:r>
            <a:r>
              <a:rPr lang="en-US" altLang="ko-KR" sz="1050" dirty="0"/>
              <a:t> /&gt;</a:t>
            </a:r>
          </a:p>
          <a:p>
            <a:r>
              <a:rPr lang="en-US" altLang="ko-KR" sz="1050" dirty="0"/>
              <a:t>      &lt;</a:t>
            </a:r>
            <a:r>
              <a:rPr lang="en-US" altLang="ko-KR" sz="1050" dirty="0" err="1"/>
              <a:t>constOpAdeScreenCapture</a:t>
            </a:r>
            <a:r>
              <a:rPr lang="en-US" altLang="ko-KR" sz="1050" dirty="0"/>
              <a:t> /&gt;</a:t>
            </a:r>
          </a:p>
          <a:p>
            <a:r>
              <a:rPr lang="en-US" altLang="ko-KR" sz="1050" dirty="0"/>
              <a:t>    &lt;/list&gt;</a:t>
            </a:r>
          </a:p>
          <a:p>
            <a:r>
              <a:rPr lang="en-US" altLang="ko-KR" sz="1050" dirty="0"/>
              <a:t>  &lt;/in&gt;</a:t>
            </a:r>
          </a:p>
          <a:p>
            <a:endParaRPr lang="en-US" altLang="ko-KR" sz="1050" dirty="0"/>
          </a:p>
          <a:p>
            <a:r>
              <a:rPr lang="en-US" altLang="ko-KR" sz="1050" dirty="0"/>
              <a:t>  &lt;and&gt;</a:t>
            </a:r>
          </a:p>
          <a:p>
            <a:r>
              <a:rPr lang="en-US" altLang="ko-KR" sz="1050" dirty="0"/>
              <a:t>    &lt;equal&gt;</a:t>
            </a:r>
          </a:p>
          <a:p>
            <a:r>
              <a:rPr lang="en-US" altLang="ko-KR" sz="1050" dirty="0"/>
              <a:t>      &lt;</a:t>
            </a:r>
            <a:r>
              <a:rPr lang="en-US" altLang="ko-KR" sz="1050" dirty="0" err="1"/>
              <a:t>curProcessImageName</a:t>
            </a:r>
            <a:r>
              <a:rPr lang="en-US" altLang="ko-KR" sz="1050" dirty="0"/>
              <a:t> /&gt;</a:t>
            </a:r>
          </a:p>
          <a:p>
            <a:r>
              <a:rPr lang="en-US" altLang="ko-KR" sz="1050" dirty="0"/>
              <a:t>      &lt;string value="lightshot.exe" /&gt;</a:t>
            </a:r>
          </a:p>
          <a:p>
            <a:r>
              <a:rPr lang="en-US" altLang="ko-KR" sz="1050" dirty="0"/>
              <a:t>    &lt;/equal&gt;</a:t>
            </a:r>
          </a:p>
          <a:p>
            <a:r>
              <a:rPr lang="en-US" altLang="ko-KR" sz="1050" dirty="0"/>
              <a:t>    &lt;in&gt;</a:t>
            </a:r>
          </a:p>
          <a:p>
            <a:r>
              <a:rPr lang="en-US" altLang="ko-KR" sz="1050" dirty="0"/>
              <a:t>      &lt;</a:t>
            </a:r>
            <a:r>
              <a:rPr lang="en-US" altLang="ko-KR" sz="1050" dirty="0" err="1"/>
              <a:t>evtOperationType</a:t>
            </a:r>
            <a:r>
              <a:rPr lang="en-US" altLang="ko-KR" sz="1050" dirty="0"/>
              <a:t> /&gt;</a:t>
            </a:r>
          </a:p>
          <a:p>
            <a:r>
              <a:rPr lang="en-US" altLang="ko-KR" sz="1050" dirty="0"/>
              <a:t>      &lt;list&gt;</a:t>
            </a:r>
          </a:p>
          <a:p>
            <a:r>
              <a:rPr lang="en-US" altLang="ko-KR" sz="1050" dirty="0"/>
              <a:t>        &lt;</a:t>
            </a:r>
            <a:r>
              <a:rPr lang="en-US" altLang="ko-KR" sz="1050" dirty="0" err="1"/>
              <a:t>constOpFileSaveAs</a:t>
            </a:r>
            <a:r>
              <a:rPr lang="en-US" altLang="ko-KR" sz="1050" dirty="0"/>
              <a:t> /&gt;</a:t>
            </a:r>
          </a:p>
          <a:p>
            <a:r>
              <a:rPr lang="en-US" altLang="ko-KR" sz="1050" dirty="0"/>
              <a:t>        &lt;</a:t>
            </a:r>
            <a:r>
              <a:rPr lang="en-US" altLang="ko-KR" sz="1050" dirty="0" err="1"/>
              <a:t>constOpFileWrite</a:t>
            </a:r>
            <a:r>
              <a:rPr lang="en-US" altLang="ko-KR" sz="1050" dirty="0"/>
              <a:t> /&gt;</a:t>
            </a:r>
          </a:p>
          <a:p>
            <a:r>
              <a:rPr lang="en-US" altLang="ko-KR" sz="1050" dirty="0"/>
              <a:t>        &lt;</a:t>
            </a:r>
            <a:r>
              <a:rPr lang="en-US" altLang="ko-KR" sz="1050" dirty="0" err="1"/>
              <a:t>constOpAdePrintScreen</a:t>
            </a:r>
            <a:r>
              <a:rPr lang="en-US" altLang="ko-KR" sz="1050" dirty="0"/>
              <a:t> /&gt;</a:t>
            </a:r>
          </a:p>
          <a:p>
            <a:r>
              <a:rPr lang="en-US" altLang="ko-KR" sz="1050" dirty="0"/>
              <a:t>        &lt;</a:t>
            </a:r>
            <a:r>
              <a:rPr lang="en-US" altLang="ko-KR" sz="1050" dirty="0" err="1"/>
              <a:t>constOpAdeScreenCapture</a:t>
            </a:r>
            <a:r>
              <a:rPr lang="en-US" altLang="ko-KR" sz="1050" dirty="0"/>
              <a:t> /&gt;</a:t>
            </a:r>
          </a:p>
          <a:p>
            <a:r>
              <a:rPr lang="en-US" altLang="ko-KR" sz="1050" dirty="0"/>
              <a:t>      &lt;/list&gt;</a:t>
            </a:r>
          </a:p>
          <a:p>
            <a:r>
              <a:rPr lang="en-US" altLang="ko-KR" sz="1050" dirty="0"/>
              <a:t>    &lt;/in&gt;</a:t>
            </a:r>
          </a:p>
          <a:p>
            <a:r>
              <a:rPr lang="en-US" altLang="ko-KR" sz="1050" dirty="0"/>
              <a:t>  &lt;/and&gt;</a:t>
            </a:r>
          </a:p>
          <a:p>
            <a:r>
              <a:rPr lang="en-US" altLang="ko-KR" sz="1050" dirty="0"/>
              <a:t>&lt;/or&gt;</a:t>
            </a:r>
            <a:endParaRPr lang="ko-KR" altLang="en-US" sz="1050" dirty="0"/>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22. </a:t>
            </a:r>
            <a:r>
              <a:rPr lang="ko-KR" altLang="en-US" dirty="0">
                <a:solidFill>
                  <a:srgbClr val="000000"/>
                </a:solidFill>
                <a:highlight>
                  <a:srgbClr val="FDFDFD"/>
                </a:highlight>
                <a:latin typeface="noto"/>
              </a:rPr>
              <a:t>스크린 캡쳐</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11" name="TextBox 10">
            <a:extLst>
              <a:ext uri="{FF2B5EF4-FFF2-40B4-BE49-F238E27FC236}">
                <a16:creationId xmlns:a16="http://schemas.microsoft.com/office/drawing/2014/main" id="{B8C522E0-E9A1-253D-953D-7639C93AFB22}"/>
              </a:ext>
            </a:extLst>
          </p:cNvPr>
          <p:cNvSpPr txBox="1"/>
          <p:nvPr/>
        </p:nvSpPr>
        <p:spPr>
          <a:xfrm>
            <a:off x="666908" y="6116903"/>
            <a:ext cx="10445851" cy="276999"/>
          </a:xfrm>
          <a:prstGeom prst="rect">
            <a:avLst/>
          </a:prstGeom>
          <a:noFill/>
        </p:spPr>
        <p:txBody>
          <a:bodyPr wrap="square">
            <a:spAutoFit/>
          </a:bodyPr>
          <a:lstStyle/>
          <a:p>
            <a:r>
              <a:rPr lang="ko-KR" altLang="en-US" sz="1200" dirty="0"/>
              <a:t>캡처 도구 실행 안되는 것 확인 완료</a:t>
            </a:r>
          </a:p>
        </p:txBody>
      </p:sp>
      <p:sp>
        <p:nvSpPr>
          <p:cNvPr id="2" name="TextBox 1">
            <a:extLst>
              <a:ext uri="{FF2B5EF4-FFF2-40B4-BE49-F238E27FC236}">
                <a16:creationId xmlns:a16="http://schemas.microsoft.com/office/drawing/2014/main" id="{763297BB-3019-0056-2BA5-CD95A65030CF}"/>
              </a:ext>
            </a:extLst>
          </p:cNvPr>
          <p:cNvSpPr txBox="1"/>
          <p:nvPr/>
        </p:nvSpPr>
        <p:spPr>
          <a:xfrm>
            <a:off x="4029038" y="1558550"/>
            <a:ext cx="7083721" cy="830997"/>
          </a:xfrm>
          <a:prstGeom prst="rect">
            <a:avLst/>
          </a:prstGeom>
          <a:noFill/>
        </p:spPr>
        <p:txBody>
          <a:bodyPr wrap="square">
            <a:spAutoFit/>
          </a:bodyPr>
          <a:lstStyle/>
          <a:p>
            <a:r>
              <a:rPr lang="ko-KR" altLang="en-US" sz="1200" dirty="0"/>
              <a:t>첫 번째 경우</a:t>
            </a:r>
            <a:r>
              <a:rPr lang="en-US" altLang="ko-KR" sz="1200" dirty="0"/>
              <a:t>: </a:t>
            </a:r>
            <a:r>
              <a:rPr lang="ko-KR" altLang="en-US" sz="1200" dirty="0"/>
              <a:t>컴퓨터에서 스크린샷을 찍는 명령을 실행하는 경우</a:t>
            </a:r>
            <a:r>
              <a:rPr lang="en-US" altLang="ko-KR" sz="1200" dirty="0"/>
              <a:t>.</a:t>
            </a:r>
          </a:p>
          <a:p>
            <a:endParaRPr lang="en-US" altLang="ko-KR" sz="1200" dirty="0"/>
          </a:p>
          <a:p>
            <a:r>
              <a:rPr lang="ko-KR" altLang="en-US" sz="1200" dirty="0"/>
              <a:t>두 번째 경우</a:t>
            </a:r>
            <a:r>
              <a:rPr lang="en-US" altLang="ko-KR" sz="1200" dirty="0"/>
              <a:t>: </a:t>
            </a:r>
            <a:r>
              <a:rPr lang="ko-KR" altLang="en-US" sz="1200" dirty="0"/>
              <a:t>컴퓨터에서 </a:t>
            </a:r>
            <a:r>
              <a:rPr lang="en-US" altLang="ko-KR" sz="1200" dirty="0"/>
              <a:t>SnippingTool.exe </a:t>
            </a:r>
            <a:r>
              <a:rPr lang="ko-KR" altLang="en-US" sz="1200" dirty="0"/>
              <a:t>프로그램이 실행 중이고</a:t>
            </a:r>
            <a:r>
              <a:rPr lang="en-US" altLang="ko-KR" sz="1200" dirty="0"/>
              <a:t>, </a:t>
            </a:r>
            <a:r>
              <a:rPr lang="ko-KR" altLang="en-US" sz="1200" dirty="0"/>
              <a:t>파일을 저장하거나 쓰거나</a:t>
            </a:r>
            <a:r>
              <a:rPr lang="en-US" altLang="ko-KR" sz="1200" dirty="0"/>
              <a:t>, </a:t>
            </a:r>
            <a:r>
              <a:rPr lang="ko-KR" altLang="en-US" sz="1200" dirty="0"/>
              <a:t>스크린샷을 찍는 명령을 실행하는 경우</a:t>
            </a:r>
            <a:r>
              <a:rPr lang="en-US" altLang="ko-KR" sz="1200" dirty="0"/>
              <a:t>.</a:t>
            </a:r>
            <a:endParaRPr lang="ko-KR" altLang="en-US" sz="1200" dirty="0"/>
          </a:p>
        </p:txBody>
      </p:sp>
      <p:pic>
        <p:nvPicPr>
          <p:cNvPr id="8" name="그림 7">
            <a:extLst>
              <a:ext uri="{FF2B5EF4-FFF2-40B4-BE49-F238E27FC236}">
                <a16:creationId xmlns:a16="http://schemas.microsoft.com/office/drawing/2014/main" id="{F01B1D2F-679A-3B33-BC7D-ADA9D0D6753B}"/>
              </a:ext>
            </a:extLst>
          </p:cNvPr>
          <p:cNvPicPr>
            <a:picLocks noChangeAspect="1"/>
          </p:cNvPicPr>
          <p:nvPr/>
        </p:nvPicPr>
        <p:blipFill>
          <a:blip r:embed="rId3"/>
          <a:stretch>
            <a:fillRect/>
          </a:stretch>
        </p:blipFill>
        <p:spPr>
          <a:xfrm>
            <a:off x="498957" y="4734497"/>
            <a:ext cx="11422456" cy="1189586"/>
          </a:xfrm>
          <a:prstGeom prst="rect">
            <a:avLst/>
          </a:prstGeom>
        </p:spPr>
      </p:pic>
    </p:spTree>
    <p:extLst>
      <p:ext uri="{BB962C8B-B14F-4D97-AF65-F5344CB8AC3E}">
        <p14:creationId xmlns:p14="http://schemas.microsoft.com/office/powerpoint/2010/main" val="1347465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2.</a:t>
            </a:r>
            <a:r>
              <a:rPr lang="ko-KR" altLang="en-US" dirty="0">
                <a:solidFill>
                  <a:srgbClr val="000000"/>
                </a:solidFill>
                <a:highlight>
                  <a:srgbClr val="FDFDFD"/>
                </a:highlight>
                <a:latin typeface="noto"/>
              </a:rPr>
              <a:t> </a:t>
            </a:r>
            <a:r>
              <a:rPr lang="ko-KR" altLang="en-US" b="0" i="0" dirty="0">
                <a:solidFill>
                  <a:srgbClr val="000000"/>
                </a:solidFill>
                <a:effectLst/>
                <a:highlight>
                  <a:srgbClr val="FDFDFD"/>
                </a:highlight>
                <a:latin typeface="noto"/>
              </a:rPr>
              <a:t>이동식 드라이브에 파일 또는 폴더 쓰기 </a:t>
            </a:r>
            <a:r>
              <a:rPr lang="en-US" altLang="ko-KR" b="0" i="0" dirty="0">
                <a:solidFill>
                  <a:srgbClr val="000000"/>
                </a:solidFill>
                <a:effectLst/>
                <a:highlight>
                  <a:srgbClr val="FDFDFD"/>
                </a:highlight>
                <a:latin typeface="noto"/>
              </a:rPr>
              <a:t>(</a:t>
            </a:r>
            <a:r>
              <a:rPr lang="ko-KR" altLang="en-US" b="0" i="0" dirty="0">
                <a:solidFill>
                  <a:srgbClr val="000000"/>
                </a:solidFill>
                <a:effectLst/>
                <a:highlight>
                  <a:srgbClr val="FDFDFD"/>
                </a:highlight>
                <a:latin typeface="noto"/>
              </a:rPr>
              <a:t>차단</a:t>
            </a:r>
            <a:r>
              <a:rPr lang="en-US" altLang="ko-KR" b="0" i="0" dirty="0">
                <a:solidFill>
                  <a:srgbClr val="000000"/>
                </a:solidFill>
                <a:effectLst/>
                <a:highlight>
                  <a:srgbClr val="FDFDFD"/>
                </a:highlight>
                <a:latin typeface="noto"/>
              </a:rPr>
              <a:t>)</a:t>
            </a:r>
            <a:endParaRPr lang="en-US" altLang="ko-KR" dirty="0">
              <a:solidFill>
                <a:srgbClr val="000000"/>
              </a:solidFill>
              <a:highlight>
                <a:srgbClr val="FDFDFD"/>
              </a:highlight>
              <a:latin typeface="noto"/>
            </a:endParaRPr>
          </a:p>
        </p:txBody>
      </p:sp>
      <p:sp>
        <p:nvSpPr>
          <p:cNvPr id="6" name="TextBox 5">
            <a:extLst>
              <a:ext uri="{FF2B5EF4-FFF2-40B4-BE49-F238E27FC236}">
                <a16:creationId xmlns:a16="http://schemas.microsoft.com/office/drawing/2014/main" id="{A97AE42A-10E6-18A7-C445-2F00BD58744E}"/>
              </a:ext>
            </a:extLst>
          </p:cNvPr>
          <p:cNvSpPr txBox="1"/>
          <p:nvPr/>
        </p:nvSpPr>
        <p:spPr>
          <a:xfrm>
            <a:off x="688131" y="1051755"/>
            <a:ext cx="6097554" cy="2862322"/>
          </a:xfrm>
          <a:prstGeom prst="rect">
            <a:avLst/>
          </a:prstGeom>
          <a:noFill/>
        </p:spPr>
        <p:txBody>
          <a:bodyPr wrap="square">
            <a:spAutoFit/>
          </a:bodyPr>
          <a:lstStyle/>
          <a:p>
            <a:r>
              <a:rPr lang="en-US" altLang="ko-KR" dirty="0"/>
              <a:t>&lt;and&gt;</a:t>
            </a:r>
          </a:p>
          <a:p>
            <a:r>
              <a:rPr lang="en-US" altLang="ko-KR" dirty="0"/>
              <a:t>  &lt;equal&gt;</a:t>
            </a:r>
          </a:p>
          <a:p>
            <a:r>
              <a:rPr lang="en-US" altLang="ko-KR" dirty="0"/>
              <a:t>    &lt;</a:t>
            </a:r>
            <a:r>
              <a:rPr lang="en-US" altLang="ko-KR" dirty="0" err="1"/>
              <a:t>evtDestDriveType</a:t>
            </a:r>
            <a:r>
              <a:rPr lang="en-US" altLang="ko-KR" dirty="0"/>
              <a:t> /&gt;</a:t>
            </a:r>
          </a:p>
          <a:p>
            <a:r>
              <a:rPr lang="en-US" altLang="ko-KR" dirty="0"/>
              <a:t>    &lt;</a:t>
            </a:r>
            <a:r>
              <a:rPr lang="en-US" altLang="ko-KR" dirty="0" err="1"/>
              <a:t>constDriveRemovable</a:t>
            </a:r>
            <a:r>
              <a:rPr lang="en-US" altLang="ko-KR" dirty="0"/>
              <a:t> /&gt;</a:t>
            </a:r>
          </a:p>
          <a:p>
            <a:r>
              <a:rPr lang="en-US" altLang="ko-KR" dirty="0"/>
              <a:t>  &lt;/equal&gt;</a:t>
            </a:r>
          </a:p>
          <a:p>
            <a:r>
              <a:rPr lang="en-US" altLang="ko-KR" dirty="0"/>
              <a:t>  &lt;in&gt;</a:t>
            </a:r>
          </a:p>
          <a:p>
            <a:r>
              <a:rPr lang="en-US" altLang="ko-KR" dirty="0"/>
              <a:t>    &lt;</a:t>
            </a:r>
            <a:r>
              <a:rPr lang="en-US" altLang="ko-KR" dirty="0" err="1"/>
              <a:t>evtOperationType</a:t>
            </a:r>
            <a:r>
              <a:rPr lang="en-US" altLang="ko-KR" dirty="0"/>
              <a:t> /&gt;</a:t>
            </a:r>
          </a:p>
          <a:p>
            <a:r>
              <a:rPr lang="en-US" altLang="ko-KR" dirty="0"/>
              <a:t>    &lt;</a:t>
            </a:r>
            <a:r>
              <a:rPr lang="en-US" altLang="ko-KR" dirty="0" err="1"/>
              <a:t>constOpFileWrite</a:t>
            </a:r>
            <a:r>
              <a:rPr lang="en-US" altLang="ko-KR" dirty="0"/>
              <a:t> /&gt;</a:t>
            </a:r>
          </a:p>
          <a:p>
            <a:r>
              <a:rPr lang="en-US" altLang="ko-KR" dirty="0"/>
              <a:t>  &lt;/in&gt;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774441" y="4917233"/>
            <a:ext cx="10440955" cy="369332"/>
          </a:xfrm>
          <a:prstGeom prst="rect">
            <a:avLst/>
          </a:prstGeom>
          <a:noFill/>
        </p:spPr>
        <p:txBody>
          <a:bodyPr wrap="square" rtlCol="0">
            <a:spAutoFit/>
          </a:bodyPr>
          <a:lstStyle/>
          <a:p>
            <a:r>
              <a:rPr lang="ko-KR" altLang="en-US" dirty="0"/>
              <a:t>이동식 디스크에서 파일 쓰기 차단이 되는 것을 확인을 하였으나 </a:t>
            </a:r>
            <a:r>
              <a:rPr lang="en-US" altLang="ko-KR" dirty="0"/>
              <a:t>, </a:t>
            </a:r>
            <a:r>
              <a:rPr lang="ko-KR" altLang="en-US" dirty="0"/>
              <a:t>폴더 생성까지 </a:t>
            </a:r>
            <a:r>
              <a:rPr lang="ko-KR" altLang="en-US" dirty="0" err="1"/>
              <a:t>막아버림</a:t>
            </a:r>
            <a:endParaRPr lang="ko-KR" altLang="en-US" dirty="0"/>
          </a:p>
        </p:txBody>
      </p:sp>
    </p:spTree>
    <p:extLst>
      <p:ext uri="{BB962C8B-B14F-4D97-AF65-F5344CB8AC3E}">
        <p14:creationId xmlns:p14="http://schemas.microsoft.com/office/powerpoint/2010/main" val="58776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3.</a:t>
            </a:r>
            <a:r>
              <a:rPr lang="ko-KR" altLang="en-US" dirty="0">
                <a:solidFill>
                  <a:srgbClr val="000000"/>
                </a:solidFill>
                <a:highlight>
                  <a:srgbClr val="FDFDFD"/>
                </a:highlight>
                <a:latin typeface="noto"/>
              </a:rPr>
              <a:t> </a:t>
            </a:r>
            <a:r>
              <a:rPr lang="ko-KR" altLang="en-US" b="0" i="0" dirty="0">
                <a:solidFill>
                  <a:srgbClr val="000000"/>
                </a:solidFill>
                <a:effectLst/>
                <a:highlight>
                  <a:srgbClr val="FDFDFD"/>
                </a:highlight>
                <a:latin typeface="noto"/>
              </a:rPr>
              <a:t>이동식 드라이브에 파일 또는 폴더 복사 </a:t>
            </a:r>
            <a:r>
              <a:rPr lang="en-US" altLang="ko-KR" b="0" i="0" dirty="0">
                <a:solidFill>
                  <a:srgbClr val="000000"/>
                </a:solidFill>
                <a:effectLst/>
                <a:highlight>
                  <a:srgbClr val="FDFDFD"/>
                </a:highlight>
                <a:latin typeface="noto"/>
              </a:rPr>
              <a:t>(</a:t>
            </a:r>
            <a:r>
              <a:rPr lang="ko-KR" altLang="en-US" b="0" i="0" dirty="0">
                <a:solidFill>
                  <a:srgbClr val="000000"/>
                </a:solidFill>
                <a:effectLst/>
                <a:highlight>
                  <a:srgbClr val="FDFDFD"/>
                </a:highlight>
                <a:latin typeface="noto"/>
              </a:rPr>
              <a:t>차단</a:t>
            </a:r>
            <a:r>
              <a:rPr lang="en-US" altLang="ko-KR" b="0" i="0" dirty="0">
                <a:solidFill>
                  <a:srgbClr val="000000"/>
                </a:solidFill>
                <a:effectLst/>
                <a:highlight>
                  <a:srgbClr val="FDFDFD"/>
                </a:highlight>
                <a:latin typeface="noto"/>
              </a:rPr>
              <a:t>)</a:t>
            </a:r>
            <a:endParaRPr lang="en-US" altLang="ko-KR" dirty="0">
              <a:solidFill>
                <a:srgbClr val="000000"/>
              </a:solidFill>
              <a:highlight>
                <a:srgbClr val="FDFDFD"/>
              </a:highlight>
              <a:latin typeface="noto"/>
            </a:endParaRPr>
          </a:p>
        </p:txBody>
      </p:sp>
      <p:sp>
        <p:nvSpPr>
          <p:cNvPr id="6" name="TextBox 5">
            <a:extLst>
              <a:ext uri="{FF2B5EF4-FFF2-40B4-BE49-F238E27FC236}">
                <a16:creationId xmlns:a16="http://schemas.microsoft.com/office/drawing/2014/main" id="{A97AE42A-10E6-18A7-C445-2F00BD58744E}"/>
              </a:ext>
            </a:extLst>
          </p:cNvPr>
          <p:cNvSpPr txBox="1"/>
          <p:nvPr/>
        </p:nvSpPr>
        <p:spPr>
          <a:xfrm>
            <a:off x="688131" y="1051755"/>
            <a:ext cx="6097554" cy="2862322"/>
          </a:xfrm>
          <a:prstGeom prst="rect">
            <a:avLst/>
          </a:prstGeom>
          <a:noFill/>
        </p:spPr>
        <p:txBody>
          <a:bodyPr wrap="square">
            <a:spAutoFit/>
          </a:bodyPr>
          <a:lstStyle/>
          <a:p>
            <a:r>
              <a:rPr lang="en-US" altLang="ko-KR" dirty="0"/>
              <a:t>&lt;and&gt;</a:t>
            </a:r>
          </a:p>
          <a:p>
            <a:r>
              <a:rPr lang="en-US" altLang="ko-KR" dirty="0"/>
              <a:t>  &lt;equal&gt;</a:t>
            </a:r>
          </a:p>
          <a:p>
            <a:r>
              <a:rPr lang="en-US" altLang="ko-KR" dirty="0"/>
              <a:t>    &lt;</a:t>
            </a:r>
            <a:r>
              <a:rPr lang="en-US" altLang="ko-KR" dirty="0" err="1"/>
              <a:t>evtDestDriveType</a:t>
            </a:r>
            <a:r>
              <a:rPr lang="en-US" altLang="ko-KR" dirty="0"/>
              <a:t> /&gt;</a:t>
            </a:r>
          </a:p>
          <a:p>
            <a:r>
              <a:rPr lang="en-US" altLang="ko-KR" dirty="0"/>
              <a:t>    &lt;</a:t>
            </a:r>
            <a:r>
              <a:rPr lang="en-US" altLang="ko-KR" dirty="0" err="1"/>
              <a:t>constDriveRemovable</a:t>
            </a:r>
            <a:r>
              <a:rPr lang="en-US" altLang="ko-KR" dirty="0"/>
              <a:t> /&gt;</a:t>
            </a:r>
          </a:p>
          <a:p>
            <a:r>
              <a:rPr lang="en-US" altLang="ko-KR" dirty="0"/>
              <a:t>  &lt;/equal&gt;</a:t>
            </a:r>
          </a:p>
          <a:p>
            <a:r>
              <a:rPr lang="en-US" altLang="ko-KR" dirty="0"/>
              <a:t>  &lt;in&gt;</a:t>
            </a:r>
          </a:p>
          <a:p>
            <a:r>
              <a:rPr lang="en-US" altLang="ko-KR" dirty="0"/>
              <a:t>    &lt;</a:t>
            </a:r>
            <a:r>
              <a:rPr lang="en-US" altLang="ko-KR" dirty="0" err="1"/>
              <a:t>evtOperationType</a:t>
            </a:r>
            <a:r>
              <a:rPr lang="en-US" altLang="ko-KR" dirty="0"/>
              <a:t> /&gt;</a:t>
            </a:r>
          </a:p>
          <a:p>
            <a:r>
              <a:rPr lang="en-US" altLang="ko-KR" dirty="0"/>
              <a:t>    &lt;</a:t>
            </a:r>
            <a:r>
              <a:rPr lang="en-US" altLang="ko-KR" dirty="0" err="1"/>
              <a:t>constOpFileCopy</a:t>
            </a:r>
            <a:r>
              <a:rPr lang="en-US" altLang="ko-KR" dirty="0"/>
              <a:t> /&gt;  </a:t>
            </a:r>
          </a:p>
          <a:p>
            <a:r>
              <a:rPr lang="en-US" altLang="ko-KR" dirty="0"/>
              <a:t>  &lt;/in&gt;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774441" y="4917233"/>
            <a:ext cx="10440955" cy="369332"/>
          </a:xfrm>
          <a:prstGeom prst="rect">
            <a:avLst/>
          </a:prstGeom>
          <a:noFill/>
        </p:spPr>
        <p:txBody>
          <a:bodyPr wrap="square" rtlCol="0">
            <a:spAutoFit/>
          </a:bodyPr>
          <a:lstStyle/>
          <a:p>
            <a:r>
              <a:rPr lang="ko-KR" altLang="en-US" dirty="0"/>
              <a:t>이동식 디스크에서 파일 복사는 안되는 것을 확인했으나 폴더는 복사가 잘 됨 </a:t>
            </a:r>
          </a:p>
        </p:txBody>
      </p:sp>
    </p:spTree>
    <p:extLst>
      <p:ext uri="{BB962C8B-B14F-4D97-AF65-F5344CB8AC3E}">
        <p14:creationId xmlns:p14="http://schemas.microsoft.com/office/powerpoint/2010/main" val="2862322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4.</a:t>
            </a:r>
            <a:r>
              <a:rPr lang="ko-KR" altLang="en-US" dirty="0">
                <a:solidFill>
                  <a:srgbClr val="000000"/>
                </a:solidFill>
                <a:highlight>
                  <a:srgbClr val="FDFDFD"/>
                </a:highlight>
                <a:latin typeface="noto"/>
              </a:rPr>
              <a:t> </a:t>
            </a:r>
            <a:r>
              <a:rPr lang="ko-KR" altLang="en-US" b="0" i="0" dirty="0">
                <a:solidFill>
                  <a:srgbClr val="000000"/>
                </a:solidFill>
                <a:effectLst/>
                <a:highlight>
                  <a:srgbClr val="FDFDFD"/>
                </a:highlight>
                <a:latin typeface="noto"/>
              </a:rPr>
              <a:t>이동식 드라이브에 파일 이름변경</a:t>
            </a:r>
            <a:r>
              <a:rPr lang="en-US" altLang="ko-KR" b="0" i="0" dirty="0">
                <a:solidFill>
                  <a:srgbClr val="000000"/>
                </a:solidFill>
                <a:effectLst/>
                <a:highlight>
                  <a:srgbClr val="FDFDFD"/>
                </a:highlight>
                <a:latin typeface="noto"/>
              </a:rPr>
              <a:t>(</a:t>
            </a:r>
            <a:r>
              <a:rPr lang="ko-KR" altLang="en-US" b="0" i="0" dirty="0">
                <a:solidFill>
                  <a:srgbClr val="000000"/>
                </a:solidFill>
                <a:effectLst/>
                <a:highlight>
                  <a:srgbClr val="FDFDFD"/>
                </a:highlight>
                <a:latin typeface="noto"/>
              </a:rPr>
              <a:t>차단</a:t>
            </a:r>
            <a:r>
              <a:rPr lang="en-US" altLang="ko-KR" b="0" i="0" dirty="0">
                <a:solidFill>
                  <a:srgbClr val="000000"/>
                </a:solidFill>
                <a:effectLst/>
                <a:highlight>
                  <a:srgbClr val="FDFDFD"/>
                </a:highlight>
                <a:latin typeface="noto"/>
              </a:rPr>
              <a:t>)</a:t>
            </a:r>
            <a:endParaRPr lang="en-US" altLang="ko-KR" dirty="0">
              <a:solidFill>
                <a:srgbClr val="000000"/>
              </a:solidFill>
              <a:highlight>
                <a:srgbClr val="FDFDFD"/>
              </a:highlight>
              <a:latin typeface="noto"/>
            </a:endParaRPr>
          </a:p>
        </p:txBody>
      </p:sp>
      <p:sp>
        <p:nvSpPr>
          <p:cNvPr id="6" name="TextBox 5">
            <a:extLst>
              <a:ext uri="{FF2B5EF4-FFF2-40B4-BE49-F238E27FC236}">
                <a16:creationId xmlns:a16="http://schemas.microsoft.com/office/drawing/2014/main" id="{A97AE42A-10E6-18A7-C445-2F00BD58744E}"/>
              </a:ext>
            </a:extLst>
          </p:cNvPr>
          <p:cNvSpPr txBox="1"/>
          <p:nvPr/>
        </p:nvSpPr>
        <p:spPr>
          <a:xfrm>
            <a:off x="688131" y="1051755"/>
            <a:ext cx="6097554" cy="2862322"/>
          </a:xfrm>
          <a:prstGeom prst="rect">
            <a:avLst/>
          </a:prstGeom>
          <a:noFill/>
        </p:spPr>
        <p:txBody>
          <a:bodyPr wrap="square">
            <a:spAutoFit/>
          </a:bodyPr>
          <a:lstStyle/>
          <a:p>
            <a:r>
              <a:rPr lang="en-US" altLang="ko-KR" dirty="0"/>
              <a:t>&lt;and&gt;</a:t>
            </a:r>
          </a:p>
          <a:p>
            <a:r>
              <a:rPr lang="en-US" altLang="ko-KR" dirty="0"/>
              <a:t>  &lt;equal&gt;</a:t>
            </a:r>
          </a:p>
          <a:p>
            <a:r>
              <a:rPr lang="en-US" altLang="ko-KR" dirty="0"/>
              <a:t>    &lt;</a:t>
            </a:r>
            <a:r>
              <a:rPr lang="en-US" altLang="ko-KR" dirty="0" err="1"/>
              <a:t>evtDestDriveType</a:t>
            </a:r>
            <a:r>
              <a:rPr lang="en-US" altLang="ko-KR" dirty="0"/>
              <a:t> /&gt;</a:t>
            </a:r>
          </a:p>
          <a:p>
            <a:r>
              <a:rPr lang="en-US" altLang="ko-KR" dirty="0"/>
              <a:t>    &lt;</a:t>
            </a:r>
            <a:r>
              <a:rPr lang="en-US" altLang="ko-KR" dirty="0" err="1"/>
              <a:t>constDriveRemovable</a:t>
            </a:r>
            <a:r>
              <a:rPr lang="en-US" altLang="ko-KR" dirty="0"/>
              <a:t> /&gt;</a:t>
            </a:r>
          </a:p>
          <a:p>
            <a:r>
              <a:rPr lang="en-US" altLang="ko-KR" dirty="0"/>
              <a:t>  &lt;/equal&gt;</a:t>
            </a:r>
          </a:p>
          <a:p>
            <a:r>
              <a:rPr lang="en-US" altLang="ko-KR" dirty="0"/>
              <a:t>  &lt;equal&gt;</a:t>
            </a:r>
          </a:p>
          <a:p>
            <a:r>
              <a:rPr lang="en-US" altLang="ko-KR" dirty="0"/>
              <a:t>    &lt;</a:t>
            </a:r>
            <a:r>
              <a:rPr lang="en-US" altLang="ko-KR" dirty="0" err="1"/>
              <a:t>evtOperationType</a:t>
            </a:r>
            <a:r>
              <a:rPr lang="en-US" altLang="ko-KR" dirty="0"/>
              <a:t> /&gt;</a:t>
            </a:r>
          </a:p>
          <a:p>
            <a:r>
              <a:rPr lang="en-US" altLang="ko-KR" dirty="0"/>
              <a:t>    &lt;</a:t>
            </a:r>
            <a:r>
              <a:rPr lang="en-US" altLang="ko-KR" dirty="0" err="1"/>
              <a:t>constOpFileRename</a:t>
            </a:r>
            <a:r>
              <a:rPr lang="en-US" altLang="ko-KR" dirty="0"/>
              <a:t> /&gt;</a:t>
            </a:r>
          </a:p>
          <a:p>
            <a:r>
              <a:rPr lang="en-US" altLang="ko-KR" dirty="0"/>
              <a:t>  &lt;/equal&gt;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774441" y="4917233"/>
            <a:ext cx="10440955" cy="369332"/>
          </a:xfrm>
          <a:prstGeom prst="rect">
            <a:avLst/>
          </a:prstGeom>
          <a:noFill/>
        </p:spPr>
        <p:txBody>
          <a:bodyPr wrap="square" rtlCol="0">
            <a:spAutoFit/>
          </a:bodyPr>
          <a:lstStyle/>
          <a:p>
            <a:r>
              <a:rPr lang="ko-KR" altLang="en-US" dirty="0"/>
              <a:t>이동식 디스크에서 파일</a:t>
            </a:r>
            <a:r>
              <a:rPr lang="en-US" altLang="ko-KR" dirty="0"/>
              <a:t>,</a:t>
            </a:r>
            <a:r>
              <a:rPr lang="ko-KR" altLang="en-US" dirty="0"/>
              <a:t>폴더 이름 변경이 안되는 것을 확인</a:t>
            </a:r>
          </a:p>
        </p:txBody>
      </p:sp>
    </p:spTree>
    <p:extLst>
      <p:ext uri="{BB962C8B-B14F-4D97-AF65-F5344CB8AC3E}">
        <p14:creationId xmlns:p14="http://schemas.microsoft.com/office/powerpoint/2010/main" val="426518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5.</a:t>
            </a:r>
            <a:r>
              <a:rPr lang="ko-KR" altLang="en-US" dirty="0">
                <a:solidFill>
                  <a:srgbClr val="000000"/>
                </a:solidFill>
                <a:highlight>
                  <a:srgbClr val="FDFDFD"/>
                </a:highlight>
                <a:latin typeface="noto"/>
              </a:rPr>
              <a:t> </a:t>
            </a:r>
            <a:r>
              <a:rPr lang="ko-KR" altLang="en-US" b="0" i="0" dirty="0">
                <a:solidFill>
                  <a:srgbClr val="000000"/>
                </a:solidFill>
                <a:effectLst/>
                <a:highlight>
                  <a:srgbClr val="FDFDFD"/>
                </a:highlight>
                <a:latin typeface="noto"/>
              </a:rPr>
              <a:t>이동식 드라이브에 파일 삭제</a:t>
            </a:r>
            <a:r>
              <a:rPr lang="en-US" altLang="ko-KR" dirty="0">
                <a:solidFill>
                  <a:srgbClr val="000000"/>
                </a:solidFill>
                <a:highlight>
                  <a:srgbClr val="FDFDFD"/>
                </a:highlight>
                <a:latin typeface="noto"/>
              </a:rPr>
              <a:t> (</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6" name="TextBox 5">
            <a:extLst>
              <a:ext uri="{FF2B5EF4-FFF2-40B4-BE49-F238E27FC236}">
                <a16:creationId xmlns:a16="http://schemas.microsoft.com/office/drawing/2014/main" id="{A97AE42A-10E6-18A7-C445-2F00BD58744E}"/>
              </a:ext>
            </a:extLst>
          </p:cNvPr>
          <p:cNvSpPr txBox="1"/>
          <p:nvPr/>
        </p:nvSpPr>
        <p:spPr>
          <a:xfrm>
            <a:off x="699797" y="734515"/>
            <a:ext cx="6097554" cy="4524315"/>
          </a:xfrm>
          <a:prstGeom prst="rect">
            <a:avLst/>
          </a:prstGeom>
          <a:noFill/>
        </p:spPr>
        <p:txBody>
          <a:bodyPr wrap="square">
            <a:spAutoFit/>
          </a:bodyPr>
          <a:lstStyle/>
          <a:p>
            <a:r>
              <a:rPr lang="en-US" altLang="ko-KR" dirty="0"/>
              <a:t>&lt;and&gt;</a:t>
            </a:r>
          </a:p>
          <a:p>
            <a:r>
              <a:rPr lang="en-US" altLang="ko-KR" dirty="0"/>
              <a:t>  &lt;or&gt;</a:t>
            </a:r>
          </a:p>
          <a:p>
            <a:r>
              <a:rPr lang="en-US" altLang="ko-KR" dirty="0"/>
              <a:t>    &lt;equal&gt;</a:t>
            </a:r>
          </a:p>
          <a:p>
            <a:r>
              <a:rPr lang="en-US" altLang="ko-KR" dirty="0"/>
              <a:t>      &lt;</a:t>
            </a:r>
            <a:r>
              <a:rPr lang="en-US" altLang="ko-KR" dirty="0" err="1"/>
              <a:t>evtDestDriveType</a:t>
            </a:r>
            <a:r>
              <a:rPr lang="en-US" altLang="ko-KR" dirty="0"/>
              <a:t> /&gt;</a:t>
            </a:r>
          </a:p>
          <a:p>
            <a:r>
              <a:rPr lang="en-US" altLang="ko-KR" dirty="0"/>
              <a:t>      &lt;</a:t>
            </a:r>
            <a:r>
              <a:rPr lang="en-US" altLang="ko-KR" dirty="0" err="1"/>
              <a:t>constDriveRemovable</a:t>
            </a:r>
            <a:r>
              <a:rPr lang="en-US" altLang="ko-KR" dirty="0"/>
              <a:t> /&gt;</a:t>
            </a:r>
          </a:p>
          <a:p>
            <a:r>
              <a:rPr lang="en-US" altLang="ko-KR" dirty="0"/>
              <a:t>    &lt;/equal&gt;</a:t>
            </a:r>
          </a:p>
          <a:p>
            <a:r>
              <a:rPr lang="en-US" altLang="ko-KR" dirty="0"/>
              <a:t>    &lt;equal&gt;</a:t>
            </a:r>
          </a:p>
          <a:p>
            <a:r>
              <a:rPr lang="en-US" altLang="ko-KR" dirty="0"/>
              <a:t>      &lt;</a:t>
            </a:r>
            <a:r>
              <a:rPr lang="en-US" altLang="ko-KR" dirty="0" err="1"/>
              <a:t>evtSrcDriveType</a:t>
            </a:r>
            <a:r>
              <a:rPr lang="en-US" altLang="ko-KR" dirty="0"/>
              <a:t> /&gt;</a:t>
            </a:r>
          </a:p>
          <a:p>
            <a:r>
              <a:rPr lang="en-US" altLang="ko-KR" dirty="0"/>
              <a:t>      &lt;</a:t>
            </a:r>
            <a:r>
              <a:rPr lang="en-US" altLang="ko-KR" dirty="0" err="1"/>
              <a:t>constDriveRemovable</a:t>
            </a:r>
            <a:r>
              <a:rPr lang="en-US" altLang="ko-KR" dirty="0"/>
              <a:t> /&gt;</a:t>
            </a:r>
          </a:p>
          <a:p>
            <a:r>
              <a:rPr lang="en-US" altLang="ko-KR" dirty="0"/>
              <a:t>    &lt;/equal&gt;</a:t>
            </a:r>
          </a:p>
          <a:p>
            <a:r>
              <a:rPr lang="en-US" altLang="ko-KR" dirty="0"/>
              <a:t>  &lt;/or&gt;</a:t>
            </a:r>
          </a:p>
          <a:p>
            <a:r>
              <a:rPr lang="en-US" altLang="ko-KR" dirty="0"/>
              <a:t>  &lt;in&gt;</a:t>
            </a:r>
          </a:p>
          <a:p>
            <a:r>
              <a:rPr lang="en-US" altLang="ko-KR" dirty="0"/>
              <a:t>    &lt;</a:t>
            </a:r>
            <a:r>
              <a:rPr lang="en-US" altLang="ko-KR" dirty="0" err="1"/>
              <a:t>evtOperationType</a:t>
            </a:r>
            <a:r>
              <a:rPr lang="en-US" altLang="ko-KR" dirty="0"/>
              <a:t> /&gt;</a:t>
            </a:r>
          </a:p>
          <a:p>
            <a:r>
              <a:rPr lang="en-US" altLang="ko-KR" dirty="0"/>
              <a:t>    &lt;</a:t>
            </a:r>
            <a:r>
              <a:rPr lang="en-US" altLang="ko-KR" dirty="0" err="1"/>
              <a:t>constOpFileDelete</a:t>
            </a:r>
            <a:r>
              <a:rPr lang="en-US" altLang="ko-KR" dirty="0"/>
              <a:t> /&gt;</a:t>
            </a:r>
          </a:p>
          <a:p>
            <a:r>
              <a:rPr lang="en-US" altLang="ko-KR" dirty="0"/>
              <a:t>  &lt;/in&gt;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699797" y="5754153"/>
            <a:ext cx="10440955" cy="369332"/>
          </a:xfrm>
          <a:prstGeom prst="rect">
            <a:avLst/>
          </a:prstGeom>
          <a:noFill/>
        </p:spPr>
        <p:txBody>
          <a:bodyPr wrap="square" rtlCol="0">
            <a:spAutoFit/>
          </a:bodyPr>
          <a:lstStyle/>
          <a:p>
            <a:r>
              <a:rPr lang="ko-KR" altLang="en-US" dirty="0"/>
              <a:t>이동식 디스크에서 파일 삭제할 경우 안됨 하지만 폴더는 정상적으로 동작을 안함 삭제가 잘 됨</a:t>
            </a:r>
            <a:r>
              <a:rPr lang="en-US" altLang="ko-KR" dirty="0"/>
              <a:t>.</a:t>
            </a:r>
            <a:endParaRPr lang="ko-KR" altLang="en-US" dirty="0"/>
          </a:p>
        </p:txBody>
      </p:sp>
    </p:spTree>
    <p:extLst>
      <p:ext uri="{BB962C8B-B14F-4D97-AF65-F5344CB8AC3E}">
        <p14:creationId xmlns:p14="http://schemas.microsoft.com/office/powerpoint/2010/main" val="3245212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A001E813-E9A6-68FA-37E9-EFA70AA0727F}"/>
              </a:ext>
            </a:extLst>
          </p:cNvPr>
          <p:cNvPicPr>
            <a:picLocks noChangeAspect="1"/>
          </p:cNvPicPr>
          <p:nvPr/>
        </p:nvPicPr>
        <p:blipFill>
          <a:blip r:embed="rId3"/>
          <a:stretch>
            <a:fillRect/>
          </a:stretch>
        </p:blipFill>
        <p:spPr>
          <a:xfrm>
            <a:off x="737119" y="4682873"/>
            <a:ext cx="10717762" cy="1264172"/>
          </a:xfrm>
          <a:prstGeom prst="rect">
            <a:avLst/>
          </a:prstGeom>
        </p:spPr>
      </p:pic>
      <p:sp>
        <p:nvSpPr>
          <p:cNvPr id="8" name="직사각형 7">
            <a:extLst>
              <a:ext uri="{FF2B5EF4-FFF2-40B4-BE49-F238E27FC236}">
                <a16:creationId xmlns:a16="http://schemas.microsoft.com/office/drawing/2014/main" id="{A2190DEB-0ED1-AF30-B758-D2410E954E46}"/>
              </a:ext>
            </a:extLst>
          </p:cNvPr>
          <p:cNvSpPr/>
          <p:nvPr/>
        </p:nvSpPr>
        <p:spPr>
          <a:xfrm>
            <a:off x="10095723" y="4890100"/>
            <a:ext cx="1045030" cy="34437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6.</a:t>
            </a:r>
            <a:r>
              <a:rPr lang="ko-KR" altLang="en-US" dirty="0">
                <a:solidFill>
                  <a:srgbClr val="000000"/>
                </a:solidFill>
                <a:highlight>
                  <a:srgbClr val="FDFDFD"/>
                </a:highlight>
                <a:latin typeface="noto"/>
              </a:rPr>
              <a:t> 프로그램 실행</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6" name="TextBox 5">
            <a:extLst>
              <a:ext uri="{FF2B5EF4-FFF2-40B4-BE49-F238E27FC236}">
                <a16:creationId xmlns:a16="http://schemas.microsoft.com/office/drawing/2014/main" id="{A97AE42A-10E6-18A7-C445-2F00BD58744E}"/>
              </a:ext>
            </a:extLst>
          </p:cNvPr>
          <p:cNvSpPr txBox="1"/>
          <p:nvPr/>
        </p:nvSpPr>
        <p:spPr>
          <a:xfrm>
            <a:off x="699797" y="1527617"/>
            <a:ext cx="6097554" cy="2862322"/>
          </a:xfrm>
          <a:prstGeom prst="rect">
            <a:avLst/>
          </a:prstGeom>
          <a:noFill/>
        </p:spPr>
        <p:txBody>
          <a:bodyPr wrap="square">
            <a:spAutoFit/>
          </a:bodyPr>
          <a:lstStyle/>
          <a:p>
            <a:r>
              <a:rPr lang="en-US" altLang="ko-KR" dirty="0"/>
              <a:t>&lt;and&gt;</a:t>
            </a:r>
          </a:p>
          <a:p>
            <a:r>
              <a:rPr lang="en-US" altLang="ko-KR" dirty="0"/>
              <a:t>  &lt;equal&gt;</a:t>
            </a:r>
          </a:p>
          <a:p>
            <a:r>
              <a:rPr lang="en-US" altLang="ko-KR" dirty="0"/>
              <a:t>    &lt;</a:t>
            </a:r>
            <a:r>
              <a:rPr lang="en-US" altLang="ko-KR" dirty="0" err="1"/>
              <a:t>curProcessImageName</a:t>
            </a:r>
            <a:r>
              <a:rPr lang="en-US" altLang="ko-KR" dirty="0"/>
              <a:t> /&gt;</a:t>
            </a:r>
          </a:p>
          <a:p>
            <a:r>
              <a:rPr lang="en-US" altLang="ko-KR" dirty="0"/>
              <a:t>    &lt;string value="Notion.exe" /&gt;</a:t>
            </a:r>
          </a:p>
          <a:p>
            <a:r>
              <a:rPr lang="en-US" altLang="ko-KR" dirty="0"/>
              <a:t>  &lt;/equal&gt;</a:t>
            </a:r>
          </a:p>
          <a:p>
            <a:r>
              <a:rPr lang="en-US" altLang="ko-KR" dirty="0"/>
              <a:t>  &lt;equal&gt;</a:t>
            </a:r>
          </a:p>
          <a:p>
            <a:r>
              <a:rPr lang="en-US" altLang="ko-KR" dirty="0"/>
              <a:t>    &lt;</a:t>
            </a:r>
            <a:r>
              <a:rPr lang="en-US" altLang="ko-KR" dirty="0" err="1"/>
              <a:t>evtOperationType</a:t>
            </a:r>
            <a:r>
              <a:rPr lang="en-US" altLang="ko-KR" dirty="0"/>
              <a:t> /&gt;</a:t>
            </a:r>
          </a:p>
          <a:p>
            <a:r>
              <a:rPr lang="en-US" altLang="ko-KR" dirty="0"/>
              <a:t>    &lt;</a:t>
            </a:r>
            <a:r>
              <a:rPr lang="en-US" altLang="ko-KR" dirty="0" err="1"/>
              <a:t>constOpAppStart</a:t>
            </a:r>
            <a:r>
              <a:rPr lang="en-US" altLang="ko-KR" dirty="0"/>
              <a:t> /&gt;</a:t>
            </a:r>
          </a:p>
          <a:p>
            <a:r>
              <a:rPr lang="en-US" altLang="ko-KR" dirty="0"/>
              <a:t>  &lt;/equal&gt;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699797" y="5987419"/>
            <a:ext cx="10440955" cy="369332"/>
          </a:xfrm>
          <a:prstGeom prst="rect">
            <a:avLst/>
          </a:prstGeom>
          <a:noFill/>
        </p:spPr>
        <p:txBody>
          <a:bodyPr wrap="square" rtlCol="0">
            <a:spAutoFit/>
          </a:bodyPr>
          <a:lstStyle/>
          <a:p>
            <a:r>
              <a:rPr lang="ko-KR" altLang="en-US" dirty="0" err="1"/>
              <a:t>노션</a:t>
            </a:r>
            <a:r>
              <a:rPr lang="ko-KR" altLang="en-US" dirty="0"/>
              <a:t> 프로그램 실행이 안되는 것 확인 완료</a:t>
            </a:r>
          </a:p>
        </p:txBody>
      </p:sp>
      <p:sp>
        <p:nvSpPr>
          <p:cNvPr id="9" name="직사각형 8">
            <a:extLst>
              <a:ext uri="{FF2B5EF4-FFF2-40B4-BE49-F238E27FC236}">
                <a16:creationId xmlns:a16="http://schemas.microsoft.com/office/drawing/2014/main" id="{BE8CB540-7667-DE07-EE16-0E35F61AC4A3}"/>
              </a:ext>
            </a:extLst>
          </p:cNvPr>
          <p:cNvSpPr/>
          <p:nvPr/>
        </p:nvSpPr>
        <p:spPr>
          <a:xfrm>
            <a:off x="3748574" y="4883879"/>
            <a:ext cx="1045030" cy="34437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2791284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그림 4">
            <a:extLst>
              <a:ext uri="{FF2B5EF4-FFF2-40B4-BE49-F238E27FC236}">
                <a16:creationId xmlns:a16="http://schemas.microsoft.com/office/drawing/2014/main" id="{15C26CCA-95B8-60E3-F1E6-E18A1D7FD5C6}"/>
              </a:ext>
            </a:extLst>
          </p:cNvPr>
          <p:cNvPicPr>
            <a:picLocks noChangeAspect="1"/>
          </p:cNvPicPr>
          <p:nvPr/>
        </p:nvPicPr>
        <p:blipFill>
          <a:blip r:embed="rId3"/>
          <a:stretch>
            <a:fillRect/>
          </a:stretch>
        </p:blipFill>
        <p:spPr>
          <a:xfrm>
            <a:off x="805542" y="4962068"/>
            <a:ext cx="10157927" cy="1125949"/>
          </a:xfrm>
          <a:prstGeom prst="rect">
            <a:avLst/>
          </a:prstGeom>
        </p:spPr>
      </p:pic>
      <p:sp>
        <p:nvSpPr>
          <p:cNvPr id="8" name="직사각형 7">
            <a:extLst>
              <a:ext uri="{FF2B5EF4-FFF2-40B4-BE49-F238E27FC236}">
                <a16:creationId xmlns:a16="http://schemas.microsoft.com/office/drawing/2014/main" id="{A2190DEB-0ED1-AF30-B758-D2410E954E46}"/>
              </a:ext>
            </a:extLst>
          </p:cNvPr>
          <p:cNvSpPr/>
          <p:nvPr/>
        </p:nvSpPr>
        <p:spPr>
          <a:xfrm>
            <a:off x="9853127" y="5178490"/>
            <a:ext cx="914402" cy="25654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7.</a:t>
            </a:r>
            <a:r>
              <a:rPr lang="ko-KR" altLang="en-US" dirty="0">
                <a:solidFill>
                  <a:srgbClr val="000000"/>
                </a:solidFill>
                <a:highlight>
                  <a:srgbClr val="FDFDFD"/>
                </a:highlight>
                <a:latin typeface="noto"/>
              </a:rPr>
              <a:t> 블루투스를 이용한 파일 전송</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6" name="TextBox 5">
            <a:extLst>
              <a:ext uri="{FF2B5EF4-FFF2-40B4-BE49-F238E27FC236}">
                <a16:creationId xmlns:a16="http://schemas.microsoft.com/office/drawing/2014/main" id="{A97AE42A-10E6-18A7-C445-2F00BD58744E}"/>
              </a:ext>
            </a:extLst>
          </p:cNvPr>
          <p:cNvSpPr txBox="1"/>
          <p:nvPr/>
        </p:nvSpPr>
        <p:spPr>
          <a:xfrm>
            <a:off x="695133" y="602597"/>
            <a:ext cx="10552922" cy="4247317"/>
          </a:xfrm>
          <a:prstGeom prst="rect">
            <a:avLst/>
          </a:prstGeom>
          <a:noFill/>
        </p:spPr>
        <p:txBody>
          <a:bodyPr wrap="square">
            <a:spAutoFit/>
          </a:bodyPr>
          <a:lstStyle/>
          <a:p>
            <a:r>
              <a:rPr lang="en-US" altLang="ko-KR" dirty="0"/>
              <a:t>&lt;and&gt; </a:t>
            </a:r>
          </a:p>
          <a:p>
            <a:r>
              <a:rPr lang="en-US" altLang="ko-KR" dirty="0"/>
              <a:t>  &lt;equal&gt;</a:t>
            </a:r>
          </a:p>
          <a:p>
            <a:r>
              <a:rPr lang="en-US" altLang="ko-KR" dirty="0"/>
              <a:t>    &lt;</a:t>
            </a:r>
            <a:r>
              <a:rPr lang="en-US" altLang="ko-KR" dirty="0" err="1"/>
              <a:t>evtProtocolType</a:t>
            </a:r>
            <a:r>
              <a:rPr lang="en-US" altLang="ko-KR" dirty="0"/>
              <a:t> /&gt;</a:t>
            </a:r>
          </a:p>
          <a:p>
            <a:r>
              <a:rPr lang="en-US" altLang="ko-KR" dirty="0"/>
              <a:t>    &lt;</a:t>
            </a:r>
            <a:r>
              <a:rPr lang="en-US" altLang="ko-KR" dirty="0" err="1"/>
              <a:t>constProtocolBluetooth</a:t>
            </a:r>
            <a:r>
              <a:rPr lang="en-US" altLang="ko-KR" dirty="0"/>
              <a:t> /&gt;</a:t>
            </a:r>
          </a:p>
          <a:p>
            <a:r>
              <a:rPr lang="en-US" altLang="ko-KR" dirty="0"/>
              <a:t>  &lt;/equal&gt;</a:t>
            </a:r>
          </a:p>
          <a:p>
            <a:r>
              <a:rPr lang="en-US" altLang="ko-KR" dirty="0"/>
              <a:t>  &lt;like expr="%</a:t>
            </a:r>
            <a:r>
              <a:rPr lang="en-US" altLang="ko-KR" dirty="0">
                <a:solidFill>
                  <a:srgbClr val="FF0000"/>
                </a:solidFill>
              </a:rPr>
              <a:t>fsquirt.exe</a:t>
            </a:r>
            <a:r>
              <a:rPr lang="en-US" altLang="ko-KR" dirty="0"/>
              <a:t>%"&gt;         //</a:t>
            </a:r>
            <a:r>
              <a:rPr lang="ko-KR" altLang="en-US" dirty="0"/>
              <a:t>블루투스 프로세스</a:t>
            </a:r>
            <a:endParaRPr lang="en-US" altLang="ko-KR" dirty="0"/>
          </a:p>
          <a:p>
            <a:r>
              <a:rPr lang="en-US" altLang="ko-KR" dirty="0"/>
              <a:t>    &lt;</a:t>
            </a:r>
            <a:r>
              <a:rPr lang="en-US" altLang="ko-KR" dirty="0" err="1"/>
              <a:t>curProcessImageName</a:t>
            </a:r>
            <a:r>
              <a:rPr lang="en-US" altLang="ko-KR" dirty="0"/>
              <a:t> /&gt;</a:t>
            </a:r>
          </a:p>
          <a:p>
            <a:r>
              <a:rPr lang="en-US" altLang="ko-KR" dirty="0"/>
              <a:t>  &lt;/like&gt;</a:t>
            </a:r>
          </a:p>
          <a:p>
            <a:r>
              <a:rPr lang="en-US" altLang="ko-KR" dirty="0"/>
              <a:t>  &lt;in&gt;</a:t>
            </a:r>
          </a:p>
          <a:p>
            <a:r>
              <a:rPr lang="en-US" altLang="ko-KR" dirty="0"/>
              <a:t>    &lt;</a:t>
            </a:r>
            <a:r>
              <a:rPr lang="en-US" altLang="ko-KR" dirty="0" err="1"/>
              <a:t>evtOperationType</a:t>
            </a:r>
            <a:r>
              <a:rPr lang="en-US" altLang="ko-KR" dirty="0"/>
              <a:t> /&gt;</a:t>
            </a:r>
          </a:p>
          <a:p>
            <a:r>
              <a:rPr lang="en-US" altLang="ko-KR" dirty="0"/>
              <a:t>    &lt;list&gt;</a:t>
            </a:r>
          </a:p>
          <a:p>
            <a:r>
              <a:rPr lang="en-US" altLang="ko-KR" dirty="0"/>
              <a:t>      &lt;</a:t>
            </a:r>
            <a:r>
              <a:rPr lang="en-US" altLang="ko-KR" dirty="0" err="1"/>
              <a:t>constOpNetTransferUpload</a:t>
            </a:r>
            <a:r>
              <a:rPr lang="en-US" altLang="ko-KR" dirty="0"/>
              <a:t> /&gt;</a:t>
            </a:r>
          </a:p>
          <a:p>
            <a:r>
              <a:rPr lang="en-US" altLang="ko-KR" dirty="0"/>
              <a:t>    &lt;/list&gt;</a:t>
            </a:r>
          </a:p>
          <a:p>
            <a:r>
              <a:rPr lang="en-US" altLang="ko-KR" dirty="0"/>
              <a:t>  &lt;/in&gt;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699798" y="6159986"/>
            <a:ext cx="10440955" cy="369332"/>
          </a:xfrm>
          <a:prstGeom prst="rect">
            <a:avLst/>
          </a:prstGeom>
          <a:noFill/>
        </p:spPr>
        <p:txBody>
          <a:bodyPr wrap="square" rtlCol="0">
            <a:spAutoFit/>
          </a:bodyPr>
          <a:lstStyle/>
          <a:p>
            <a:r>
              <a:rPr lang="ko-KR" altLang="en-US" dirty="0"/>
              <a:t>노트북으로 블루투스를 통한 파일 전송 차단 됨을 확인</a:t>
            </a:r>
            <a:r>
              <a:rPr lang="en-US" altLang="ko-KR" dirty="0"/>
              <a:t>.</a:t>
            </a:r>
            <a:endParaRPr lang="ko-KR" altLang="en-US" dirty="0"/>
          </a:p>
        </p:txBody>
      </p:sp>
      <p:sp>
        <p:nvSpPr>
          <p:cNvPr id="9" name="직사각형 8">
            <a:extLst>
              <a:ext uri="{FF2B5EF4-FFF2-40B4-BE49-F238E27FC236}">
                <a16:creationId xmlns:a16="http://schemas.microsoft.com/office/drawing/2014/main" id="{BE8CB540-7667-DE07-EE16-0E35F61AC4A3}"/>
              </a:ext>
            </a:extLst>
          </p:cNvPr>
          <p:cNvSpPr/>
          <p:nvPr/>
        </p:nvSpPr>
        <p:spPr>
          <a:xfrm>
            <a:off x="3692590" y="5090659"/>
            <a:ext cx="1045030" cy="34437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65008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044C176D-79B8-8716-24C2-D3013DC7CB0A}"/>
              </a:ext>
            </a:extLst>
          </p:cNvPr>
          <p:cNvPicPr>
            <a:picLocks noChangeAspect="1"/>
          </p:cNvPicPr>
          <p:nvPr/>
        </p:nvPicPr>
        <p:blipFill>
          <a:blip r:embed="rId3"/>
          <a:stretch>
            <a:fillRect/>
          </a:stretch>
        </p:blipFill>
        <p:spPr>
          <a:xfrm>
            <a:off x="905848" y="4417868"/>
            <a:ext cx="10990033" cy="2111450"/>
          </a:xfrm>
          <a:prstGeom prst="rect">
            <a:avLst/>
          </a:prstGeom>
        </p:spPr>
      </p:pic>
      <p:sp>
        <p:nvSpPr>
          <p:cNvPr id="8" name="직사각형 7">
            <a:extLst>
              <a:ext uri="{FF2B5EF4-FFF2-40B4-BE49-F238E27FC236}">
                <a16:creationId xmlns:a16="http://schemas.microsoft.com/office/drawing/2014/main" id="{A2190DEB-0ED1-AF30-B758-D2410E954E46}"/>
              </a:ext>
            </a:extLst>
          </p:cNvPr>
          <p:cNvSpPr/>
          <p:nvPr/>
        </p:nvSpPr>
        <p:spPr>
          <a:xfrm>
            <a:off x="9237306" y="4624693"/>
            <a:ext cx="2248680" cy="25654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FFBFADC7-0B61-60F9-C406-FC58CA007863}"/>
              </a:ext>
            </a:extLst>
          </p:cNvPr>
          <p:cNvSpPr txBox="1"/>
          <p:nvPr/>
        </p:nvSpPr>
        <p:spPr>
          <a:xfrm>
            <a:off x="410547" y="233265"/>
            <a:ext cx="10552922" cy="369332"/>
          </a:xfrm>
          <a:prstGeom prst="rect">
            <a:avLst/>
          </a:prstGeom>
          <a:noFill/>
        </p:spPr>
        <p:txBody>
          <a:bodyPr wrap="square" rtlCol="0">
            <a:spAutoFit/>
          </a:bodyPr>
          <a:lstStyle/>
          <a:p>
            <a:r>
              <a:rPr lang="en-US" altLang="ko-KR" dirty="0">
                <a:solidFill>
                  <a:srgbClr val="000000"/>
                </a:solidFill>
                <a:highlight>
                  <a:srgbClr val="FDFDFD"/>
                </a:highlight>
                <a:latin typeface="noto"/>
              </a:rPr>
              <a:t>9.</a:t>
            </a:r>
            <a:r>
              <a:rPr lang="ko-KR" altLang="en-US" dirty="0">
                <a:solidFill>
                  <a:srgbClr val="000000"/>
                </a:solidFill>
                <a:highlight>
                  <a:srgbClr val="FDFDFD"/>
                </a:highlight>
                <a:latin typeface="noto"/>
              </a:rPr>
              <a:t> 블루투스를 이용한 </a:t>
            </a:r>
            <a:r>
              <a:rPr lang="ko-KR" altLang="en-US" dirty="0" err="1">
                <a:solidFill>
                  <a:srgbClr val="000000"/>
                </a:solidFill>
                <a:highlight>
                  <a:srgbClr val="FDFDFD"/>
                </a:highlight>
                <a:latin typeface="noto"/>
              </a:rPr>
              <a:t>테더링</a:t>
            </a:r>
            <a:r>
              <a:rPr lang="ko-KR" altLang="en-US" dirty="0">
                <a:solidFill>
                  <a:srgbClr val="000000"/>
                </a:solidFill>
                <a:highlight>
                  <a:srgbClr val="FDFDFD"/>
                </a:highlight>
                <a:latin typeface="noto"/>
              </a:rPr>
              <a:t> </a:t>
            </a:r>
            <a:r>
              <a:rPr lang="en-US" altLang="ko-KR" dirty="0">
                <a:solidFill>
                  <a:srgbClr val="000000"/>
                </a:solidFill>
                <a:highlight>
                  <a:srgbClr val="FDFDFD"/>
                </a:highlight>
                <a:latin typeface="noto"/>
              </a:rPr>
              <a:t>(</a:t>
            </a:r>
            <a:r>
              <a:rPr lang="ko-KR" altLang="en-US" dirty="0">
                <a:solidFill>
                  <a:srgbClr val="000000"/>
                </a:solidFill>
                <a:highlight>
                  <a:srgbClr val="FDFDFD"/>
                </a:highlight>
                <a:latin typeface="noto"/>
              </a:rPr>
              <a:t>차단</a:t>
            </a:r>
            <a:r>
              <a:rPr lang="en-US" altLang="ko-KR" dirty="0">
                <a:solidFill>
                  <a:srgbClr val="000000"/>
                </a:solidFill>
                <a:highlight>
                  <a:srgbClr val="FDFDFD"/>
                </a:highlight>
                <a:latin typeface="noto"/>
              </a:rPr>
              <a:t>)</a:t>
            </a:r>
          </a:p>
        </p:txBody>
      </p:sp>
      <p:sp>
        <p:nvSpPr>
          <p:cNvPr id="6" name="TextBox 5">
            <a:extLst>
              <a:ext uri="{FF2B5EF4-FFF2-40B4-BE49-F238E27FC236}">
                <a16:creationId xmlns:a16="http://schemas.microsoft.com/office/drawing/2014/main" id="{A97AE42A-10E6-18A7-C445-2F00BD58744E}"/>
              </a:ext>
            </a:extLst>
          </p:cNvPr>
          <p:cNvSpPr txBox="1"/>
          <p:nvPr/>
        </p:nvSpPr>
        <p:spPr>
          <a:xfrm>
            <a:off x="699798" y="731247"/>
            <a:ext cx="9680508" cy="3416320"/>
          </a:xfrm>
          <a:prstGeom prst="rect">
            <a:avLst/>
          </a:prstGeom>
          <a:noFill/>
        </p:spPr>
        <p:txBody>
          <a:bodyPr wrap="square">
            <a:spAutoFit/>
          </a:bodyPr>
          <a:lstStyle/>
          <a:p>
            <a:r>
              <a:rPr lang="en-US" altLang="ko-KR" dirty="0"/>
              <a:t>&lt;and&gt; </a:t>
            </a:r>
          </a:p>
          <a:p>
            <a:r>
              <a:rPr lang="en-US" altLang="ko-KR" dirty="0"/>
              <a:t>   &lt;like expr="%Bluetooth Device%"&gt;</a:t>
            </a:r>
          </a:p>
          <a:p>
            <a:r>
              <a:rPr lang="en-US" altLang="ko-KR" dirty="0"/>
              <a:t>    &lt;</a:t>
            </a:r>
            <a:r>
              <a:rPr lang="en-US" altLang="ko-KR" dirty="0" err="1"/>
              <a:t>evtAdapterName</a:t>
            </a:r>
            <a:r>
              <a:rPr lang="en-US" altLang="ko-KR" dirty="0"/>
              <a:t> /&gt;</a:t>
            </a:r>
          </a:p>
          <a:p>
            <a:r>
              <a:rPr lang="en-US" altLang="ko-KR" dirty="0"/>
              <a:t>  &lt;/like&gt;</a:t>
            </a:r>
          </a:p>
          <a:p>
            <a:r>
              <a:rPr lang="en-US" altLang="ko-KR" dirty="0"/>
              <a:t>  &lt;in&gt;</a:t>
            </a:r>
          </a:p>
          <a:p>
            <a:r>
              <a:rPr lang="en-US" altLang="ko-KR" dirty="0"/>
              <a:t>    &lt;</a:t>
            </a:r>
            <a:r>
              <a:rPr lang="en-US" altLang="ko-KR" dirty="0" err="1"/>
              <a:t>evtOperationType</a:t>
            </a:r>
            <a:r>
              <a:rPr lang="en-US" altLang="ko-KR" dirty="0"/>
              <a:t> /&gt;</a:t>
            </a:r>
          </a:p>
          <a:p>
            <a:r>
              <a:rPr lang="en-US" altLang="ko-KR" dirty="0"/>
              <a:t>    &lt;list&gt;</a:t>
            </a:r>
          </a:p>
          <a:p>
            <a:r>
              <a:rPr lang="en-US" altLang="ko-KR" dirty="0"/>
              <a:t>      &lt;</a:t>
            </a:r>
            <a:r>
              <a:rPr lang="en-US" altLang="ko-KR" dirty="0" err="1"/>
              <a:t>constOpNetwork</a:t>
            </a:r>
            <a:r>
              <a:rPr lang="en-US" altLang="ko-KR" dirty="0"/>
              <a:t> /&gt;</a:t>
            </a:r>
          </a:p>
          <a:p>
            <a:r>
              <a:rPr lang="en-US" altLang="ko-KR" dirty="0"/>
              <a:t>      &lt;</a:t>
            </a:r>
            <a:r>
              <a:rPr lang="en-US" altLang="ko-KR" dirty="0" err="1"/>
              <a:t>constOpNetworkEx</a:t>
            </a:r>
            <a:r>
              <a:rPr lang="en-US" altLang="ko-KR" dirty="0"/>
              <a:t> /&gt;</a:t>
            </a:r>
          </a:p>
          <a:p>
            <a:r>
              <a:rPr lang="en-US" altLang="ko-KR" dirty="0"/>
              <a:t>    &lt;/list&gt;</a:t>
            </a:r>
          </a:p>
          <a:p>
            <a:r>
              <a:rPr lang="en-US" altLang="ko-KR" dirty="0"/>
              <a:t>  &lt;/in&gt;</a:t>
            </a:r>
          </a:p>
          <a:p>
            <a:r>
              <a:rPr lang="en-US" altLang="ko-KR" dirty="0"/>
              <a:t>&lt;/and&gt;</a:t>
            </a:r>
            <a:endParaRPr lang="ko-KR" altLang="en-US" dirty="0"/>
          </a:p>
        </p:txBody>
      </p:sp>
      <p:sp>
        <p:nvSpPr>
          <p:cNvPr id="7" name="TextBox 6">
            <a:extLst>
              <a:ext uri="{FF2B5EF4-FFF2-40B4-BE49-F238E27FC236}">
                <a16:creationId xmlns:a16="http://schemas.microsoft.com/office/drawing/2014/main" id="{4EF9503B-8737-6A77-9CEC-FB319293B472}"/>
              </a:ext>
            </a:extLst>
          </p:cNvPr>
          <p:cNvSpPr txBox="1"/>
          <p:nvPr/>
        </p:nvSpPr>
        <p:spPr>
          <a:xfrm>
            <a:off x="699798" y="6184945"/>
            <a:ext cx="10440955" cy="369332"/>
          </a:xfrm>
          <a:prstGeom prst="rect">
            <a:avLst/>
          </a:prstGeom>
          <a:noFill/>
        </p:spPr>
        <p:txBody>
          <a:bodyPr wrap="square" rtlCol="0">
            <a:spAutoFit/>
          </a:bodyPr>
          <a:lstStyle/>
          <a:p>
            <a:r>
              <a:rPr lang="ko-KR" altLang="en-US" dirty="0"/>
              <a:t>아이폰과 노트북을 사용하여 블루투스 </a:t>
            </a:r>
            <a:r>
              <a:rPr lang="ko-KR" altLang="en-US" dirty="0" err="1"/>
              <a:t>테더링</a:t>
            </a:r>
            <a:r>
              <a:rPr lang="ko-KR" altLang="en-US" dirty="0"/>
              <a:t> 사용 차단 확인</a:t>
            </a:r>
            <a:r>
              <a:rPr lang="en-US" altLang="ko-KR" dirty="0"/>
              <a:t>.</a:t>
            </a:r>
            <a:endParaRPr lang="ko-KR" altLang="en-US" dirty="0"/>
          </a:p>
        </p:txBody>
      </p:sp>
      <p:sp>
        <p:nvSpPr>
          <p:cNvPr id="9" name="직사각형 8">
            <a:extLst>
              <a:ext uri="{FF2B5EF4-FFF2-40B4-BE49-F238E27FC236}">
                <a16:creationId xmlns:a16="http://schemas.microsoft.com/office/drawing/2014/main" id="{BE8CB540-7667-DE07-EE16-0E35F61AC4A3}"/>
              </a:ext>
            </a:extLst>
          </p:cNvPr>
          <p:cNvSpPr/>
          <p:nvPr/>
        </p:nvSpPr>
        <p:spPr>
          <a:xfrm>
            <a:off x="3935187" y="4580777"/>
            <a:ext cx="1045030" cy="34437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773533345"/>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2460</TotalTime>
  <Words>1942</Words>
  <Application>Microsoft Office PowerPoint</Application>
  <PresentationFormat>와이드스크린</PresentationFormat>
  <Paragraphs>382</Paragraphs>
  <Slides>22</Slides>
  <Notes>17</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22</vt:i4>
      </vt:variant>
    </vt:vector>
  </HeadingPairs>
  <TitlesOfParts>
    <vt:vector size="26" baseType="lpstr">
      <vt:lpstr>noto</vt:lpstr>
      <vt:lpstr>맑은 고딕</vt:lpstr>
      <vt:lpstr>Arial</vt:lpstr>
      <vt:lpstr>Office 테마</vt:lpstr>
      <vt:lpstr>테스트 ㅁㄴㅇㅁㄴㅇㅁㄴㅇㅁㄴㅇㅁㄴㅇ해본 코드</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테스트 해본 코드</dc:title>
  <dc:creator>GUN</dc:creator>
  <cp:lastModifiedBy>PARK SEUNGWOO</cp:lastModifiedBy>
  <cp:revision>81</cp:revision>
  <dcterms:created xsi:type="dcterms:W3CDTF">2024-05-17T06:22:10Z</dcterms:created>
  <dcterms:modified xsi:type="dcterms:W3CDTF">2025-04-10T06:49:10Z</dcterms:modified>
</cp:coreProperties>
</file>